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7" r:id="rId3"/>
    <p:sldId id="288" r:id="rId4"/>
    <p:sldId id="289" r:id="rId5"/>
    <p:sldId id="266" r:id="rId6"/>
    <p:sldId id="273" r:id="rId7"/>
    <p:sldId id="282" r:id="rId8"/>
    <p:sldId id="286" r:id="rId9"/>
    <p:sldId id="290" r:id="rId10"/>
    <p:sldId id="279" r:id="rId11"/>
    <p:sldId id="275" r:id="rId12"/>
    <p:sldId id="276" r:id="rId13"/>
    <p:sldId id="287" r:id="rId14"/>
    <p:sldId id="277" r:id="rId15"/>
    <p:sldId id="293" r:id="rId16"/>
    <p:sldId id="294" r:id="rId17"/>
    <p:sldId id="278" r:id="rId18"/>
    <p:sldId id="280" r:id="rId19"/>
    <p:sldId id="274" r:id="rId20"/>
    <p:sldId id="291"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73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234AB05-1574-45A7-9D87-DA4CC7A8E936}" type="datetimeFigureOut">
              <a:rPr lang="nl-NL" smtClean="0"/>
              <a:t>7-1-2020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BB13F13-ED7B-4D80-8902-2C5C87B44136}" type="slidenum">
              <a:rPr lang="nl-NL" smtClean="0"/>
              <a:t>‹nr.›</a:t>
            </a:fld>
            <a:endParaRPr lang="nl-NL"/>
          </a:p>
        </p:txBody>
      </p:sp>
    </p:spTree>
    <p:extLst>
      <p:ext uri="{BB962C8B-B14F-4D97-AF65-F5344CB8AC3E}">
        <p14:creationId xmlns:p14="http://schemas.microsoft.com/office/powerpoint/2010/main" val="425013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234AB05-1574-45A7-9D87-DA4CC7A8E936}" type="datetimeFigureOut">
              <a:rPr lang="nl-NL" smtClean="0"/>
              <a:t>7-1-2020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BB13F13-ED7B-4D80-8902-2C5C87B44136}" type="slidenum">
              <a:rPr lang="nl-NL" smtClean="0"/>
              <a:t>‹nr.›</a:t>
            </a:fld>
            <a:endParaRPr lang="nl-NL"/>
          </a:p>
        </p:txBody>
      </p:sp>
    </p:spTree>
    <p:extLst>
      <p:ext uri="{BB962C8B-B14F-4D97-AF65-F5344CB8AC3E}">
        <p14:creationId xmlns:p14="http://schemas.microsoft.com/office/powerpoint/2010/main" val="3595434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234AB05-1574-45A7-9D87-DA4CC7A8E936}" type="datetimeFigureOut">
              <a:rPr lang="nl-NL" smtClean="0"/>
              <a:t>7-1-2020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BB13F13-ED7B-4D80-8902-2C5C87B44136}" type="slidenum">
              <a:rPr lang="nl-NL" smtClean="0"/>
              <a:t>‹nr.›</a:t>
            </a:fld>
            <a:endParaRPr lang="nl-NL"/>
          </a:p>
        </p:txBody>
      </p:sp>
    </p:spTree>
    <p:extLst>
      <p:ext uri="{BB962C8B-B14F-4D97-AF65-F5344CB8AC3E}">
        <p14:creationId xmlns:p14="http://schemas.microsoft.com/office/powerpoint/2010/main" val="227100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234AB05-1574-45A7-9D87-DA4CC7A8E936}" type="datetimeFigureOut">
              <a:rPr lang="nl-NL" smtClean="0"/>
              <a:t>7-1-2020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BB13F13-ED7B-4D80-8902-2C5C87B44136}" type="slidenum">
              <a:rPr lang="nl-NL" smtClean="0"/>
              <a:t>‹nr.›</a:t>
            </a:fld>
            <a:endParaRPr lang="nl-NL"/>
          </a:p>
        </p:txBody>
      </p:sp>
    </p:spTree>
    <p:extLst>
      <p:ext uri="{BB962C8B-B14F-4D97-AF65-F5344CB8AC3E}">
        <p14:creationId xmlns:p14="http://schemas.microsoft.com/office/powerpoint/2010/main" val="50684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234AB05-1574-45A7-9D87-DA4CC7A8E936}" type="datetimeFigureOut">
              <a:rPr lang="nl-NL" smtClean="0"/>
              <a:t>7-1-2020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BB13F13-ED7B-4D80-8902-2C5C87B44136}" type="slidenum">
              <a:rPr lang="nl-NL" smtClean="0"/>
              <a:t>‹nr.›</a:t>
            </a:fld>
            <a:endParaRPr lang="nl-NL"/>
          </a:p>
        </p:txBody>
      </p:sp>
    </p:spTree>
    <p:extLst>
      <p:ext uri="{BB962C8B-B14F-4D97-AF65-F5344CB8AC3E}">
        <p14:creationId xmlns:p14="http://schemas.microsoft.com/office/powerpoint/2010/main" val="2380317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234AB05-1574-45A7-9D87-DA4CC7A8E936}" type="datetimeFigureOut">
              <a:rPr lang="nl-NL" smtClean="0"/>
              <a:t>7-1-2020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BB13F13-ED7B-4D80-8902-2C5C87B44136}" type="slidenum">
              <a:rPr lang="nl-NL" smtClean="0"/>
              <a:t>‹nr.›</a:t>
            </a:fld>
            <a:endParaRPr lang="nl-NL"/>
          </a:p>
        </p:txBody>
      </p:sp>
    </p:spTree>
    <p:extLst>
      <p:ext uri="{BB962C8B-B14F-4D97-AF65-F5344CB8AC3E}">
        <p14:creationId xmlns:p14="http://schemas.microsoft.com/office/powerpoint/2010/main" val="202567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234AB05-1574-45A7-9D87-DA4CC7A8E936}" type="datetimeFigureOut">
              <a:rPr lang="nl-NL" smtClean="0"/>
              <a:t>7-1-2020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BB13F13-ED7B-4D80-8902-2C5C87B44136}" type="slidenum">
              <a:rPr lang="nl-NL" smtClean="0"/>
              <a:t>‹nr.›</a:t>
            </a:fld>
            <a:endParaRPr lang="nl-NL"/>
          </a:p>
        </p:txBody>
      </p:sp>
    </p:spTree>
    <p:extLst>
      <p:ext uri="{BB962C8B-B14F-4D97-AF65-F5344CB8AC3E}">
        <p14:creationId xmlns:p14="http://schemas.microsoft.com/office/powerpoint/2010/main" val="331276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234AB05-1574-45A7-9D87-DA4CC7A8E936}" type="datetimeFigureOut">
              <a:rPr lang="nl-NL" smtClean="0"/>
              <a:t>7-1-2020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BB13F13-ED7B-4D80-8902-2C5C87B44136}" type="slidenum">
              <a:rPr lang="nl-NL" smtClean="0"/>
              <a:t>‹nr.›</a:t>
            </a:fld>
            <a:endParaRPr lang="nl-NL"/>
          </a:p>
        </p:txBody>
      </p:sp>
    </p:spTree>
    <p:extLst>
      <p:ext uri="{BB962C8B-B14F-4D97-AF65-F5344CB8AC3E}">
        <p14:creationId xmlns:p14="http://schemas.microsoft.com/office/powerpoint/2010/main" val="394984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234AB05-1574-45A7-9D87-DA4CC7A8E936}" type="datetimeFigureOut">
              <a:rPr lang="nl-NL" smtClean="0"/>
              <a:t>7-1-2020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BB13F13-ED7B-4D80-8902-2C5C87B44136}" type="slidenum">
              <a:rPr lang="nl-NL" smtClean="0"/>
              <a:t>‹nr.›</a:t>
            </a:fld>
            <a:endParaRPr lang="nl-NL"/>
          </a:p>
        </p:txBody>
      </p:sp>
    </p:spTree>
    <p:extLst>
      <p:ext uri="{BB962C8B-B14F-4D97-AF65-F5344CB8AC3E}">
        <p14:creationId xmlns:p14="http://schemas.microsoft.com/office/powerpoint/2010/main" val="40119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234AB05-1574-45A7-9D87-DA4CC7A8E936}" type="datetimeFigureOut">
              <a:rPr lang="nl-NL" smtClean="0"/>
              <a:t>7-1-2020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BB13F13-ED7B-4D80-8902-2C5C87B44136}" type="slidenum">
              <a:rPr lang="nl-NL" smtClean="0"/>
              <a:t>‹nr.›</a:t>
            </a:fld>
            <a:endParaRPr lang="nl-NL"/>
          </a:p>
        </p:txBody>
      </p:sp>
    </p:spTree>
    <p:extLst>
      <p:ext uri="{BB962C8B-B14F-4D97-AF65-F5344CB8AC3E}">
        <p14:creationId xmlns:p14="http://schemas.microsoft.com/office/powerpoint/2010/main" val="2123327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234AB05-1574-45A7-9D87-DA4CC7A8E936}" type="datetimeFigureOut">
              <a:rPr lang="nl-NL" smtClean="0"/>
              <a:t>7-1-2020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BB13F13-ED7B-4D80-8902-2C5C87B44136}" type="slidenum">
              <a:rPr lang="nl-NL" smtClean="0"/>
              <a:t>‹nr.›</a:t>
            </a:fld>
            <a:endParaRPr lang="nl-NL"/>
          </a:p>
        </p:txBody>
      </p:sp>
    </p:spTree>
    <p:extLst>
      <p:ext uri="{BB962C8B-B14F-4D97-AF65-F5344CB8AC3E}">
        <p14:creationId xmlns:p14="http://schemas.microsoft.com/office/powerpoint/2010/main" val="115438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4AB05-1574-45A7-9D87-DA4CC7A8E936}" type="datetimeFigureOut">
              <a:rPr lang="nl-NL" smtClean="0"/>
              <a:t>7-1-2020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13F13-ED7B-4D80-8902-2C5C87B44136}" type="slidenum">
              <a:rPr lang="nl-NL" smtClean="0"/>
              <a:t>‹nr.›</a:t>
            </a:fld>
            <a:endParaRPr lang="nl-NL"/>
          </a:p>
        </p:txBody>
      </p:sp>
    </p:spTree>
    <p:extLst>
      <p:ext uri="{BB962C8B-B14F-4D97-AF65-F5344CB8AC3E}">
        <p14:creationId xmlns:p14="http://schemas.microsoft.com/office/powerpoint/2010/main" val="269619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0.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tmp"/><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6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a:latin typeface="Arial" pitchFamily="34" charset="0"/>
                <a:cs typeface="Arial" pitchFamily="34" charset="0"/>
              </a:rPr>
              <a:t>Berekenen R</a:t>
            </a:r>
            <a:r>
              <a:rPr lang="nl-NL" b="1" baseline="-25000">
                <a:latin typeface="Arial" pitchFamily="34" charset="0"/>
                <a:cs typeface="Arial" pitchFamily="34" charset="0"/>
              </a:rPr>
              <a:t>c</a:t>
            </a:r>
            <a:r>
              <a:rPr lang="nl-NL" b="1">
                <a:latin typeface="Arial" pitchFamily="34" charset="0"/>
                <a:cs typeface="Arial" pitchFamily="34" charset="0"/>
              </a:rPr>
              <a:t> waarde constructie</a:t>
            </a:r>
            <a:br>
              <a:rPr lang="nl-NL" b="1">
                <a:latin typeface="Arial" pitchFamily="34" charset="0"/>
                <a:cs typeface="Arial" pitchFamily="34" charset="0"/>
              </a:rPr>
            </a:br>
            <a:r>
              <a:rPr lang="nl-NL" b="1">
                <a:latin typeface="Arial" pitchFamily="34" charset="0"/>
                <a:cs typeface="Arial" pitchFamily="34" charset="0"/>
              </a:rPr>
              <a:t>(spouwmuur)</a:t>
            </a: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p:sp>
        <p:nvSpPr>
          <p:cNvPr id="10" name="Tekstvak 9"/>
          <p:cNvSpPr txBox="1"/>
          <p:nvPr/>
        </p:nvSpPr>
        <p:spPr>
          <a:xfrm>
            <a:off x="1100400" y="4367835"/>
            <a:ext cx="7576056" cy="1107996"/>
          </a:xfrm>
          <a:prstGeom prst="rect">
            <a:avLst/>
          </a:prstGeom>
          <a:noFill/>
        </p:spPr>
        <p:txBody>
          <a:bodyPr wrap="square" rtlCol="0">
            <a:spAutoFit/>
          </a:bodyPr>
          <a:lstStyle/>
          <a:p>
            <a:endParaRPr lang="nl-NL" baseline="30000">
              <a:latin typeface="Arial" pitchFamily="34" charset="0"/>
              <a:cs typeface="Arial" pitchFamily="34" charset="0"/>
            </a:endParaRPr>
          </a:p>
          <a:p>
            <a:endParaRPr lang="nl-NL">
              <a:latin typeface="Arial" pitchFamily="34" charset="0"/>
              <a:cs typeface="Arial" pitchFamily="34" charset="0"/>
            </a:endParaRPr>
          </a:p>
          <a:p>
            <a:endParaRPr lang="nl-NL">
              <a:latin typeface="Arial" pitchFamily="34" charset="0"/>
              <a:cs typeface="Arial" pitchFamily="34" charset="0"/>
            </a:endParaRPr>
          </a:p>
          <a:p>
            <a:endParaRPr lang="nl-NL">
              <a:solidFill>
                <a:schemeClr val="tx1"/>
              </a:solidFill>
              <a:latin typeface="Arial" pitchFamily="34" charset="0"/>
              <a:cs typeface="Arial" pitchFamily="34" charset="0"/>
            </a:endParaRPr>
          </a:p>
        </p:txBody>
      </p:sp>
      <p:sp>
        <p:nvSpPr>
          <p:cNvPr id="9" name="Tekstvak 8"/>
          <p:cNvSpPr txBox="1"/>
          <p:nvPr/>
        </p:nvSpPr>
        <p:spPr>
          <a:xfrm>
            <a:off x="832298" y="2708920"/>
            <a:ext cx="7576056" cy="2862322"/>
          </a:xfrm>
          <a:prstGeom prst="rect">
            <a:avLst/>
          </a:prstGeom>
          <a:noFill/>
        </p:spPr>
        <p:txBody>
          <a:bodyPr wrap="square" rtlCol="0" anchor="t">
            <a:spAutoFit/>
          </a:bodyPr>
          <a:lstStyle/>
          <a:p>
            <a:r>
              <a:rPr lang="nl-NL" sz="2400" dirty="0">
                <a:latin typeface="Arial"/>
                <a:cs typeface="Arial"/>
              </a:rPr>
              <a:t>Herhaling vorige les</a:t>
            </a:r>
          </a:p>
          <a:p>
            <a:pPr lvl="1"/>
            <a:r>
              <a:rPr lang="nl-NL" sz="2400" dirty="0">
                <a:latin typeface="Arial"/>
                <a:cs typeface="Arial"/>
              </a:rPr>
              <a:t>Bouwbesluit</a:t>
            </a:r>
          </a:p>
          <a:p>
            <a:pPr lvl="1"/>
            <a:r>
              <a:rPr lang="nl-NL" sz="2400" dirty="0">
                <a:latin typeface="Arial"/>
                <a:cs typeface="Arial"/>
              </a:rPr>
              <a:t>Berekenen </a:t>
            </a:r>
            <a:r>
              <a:rPr lang="nl-NL" sz="2400" dirty="0" err="1">
                <a:latin typeface="Arial"/>
                <a:cs typeface="Arial"/>
              </a:rPr>
              <a:t>R</a:t>
            </a:r>
            <a:r>
              <a:rPr lang="nl-NL" sz="2400" baseline="-25000" dirty="0" err="1">
                <a:latin typeface="Arial"/>
                <a:cs typeface="Arial"/>
              </a:rPr>
              <a:t>m</a:t>
            </a:r>
            <a:endParaRPr lang="nl-NL" sz="2400" baseline="-25000" dirty="0">
              <a:latin typeface="Arial"/>
              <a:cs typeface="Arial"/>
            </a:endParaRPr>
          </a:p>
          <a:p>
            <a:endParaRPr lang="nl-NL" sz="2400">
              <a:latin typeface="Arial" pitchFamily="34" charset="0"/>
              <a:cs typeface="Arial" pitchFamily="34" charset="0"/>
            </a:endParaRPr>
          </a:p>
          <a:p>
            <a:r>
              <a:rPr lang="nl-NL" sz="2400" dirty="0">
                <a:latin typeface="Arial"/>
                <a:cs typeface="Arial"/>
              </a:rPr>
              <a:t>Correctiefactor  </a:t>
            </a:r>
            <a:r>
              <a:rPr lang="el-GR" sz="2400" dirty="0">
                <a:latin typeface="Arial"/>
                <a:cs typeface="Arial"/>
              </a:rPr>
              <a:t>α</a:t>
            </a:r>
            <a:endParaRPr lang="nl-NL" sz="2400" dirty="0">
              <a:latin typeface="Arial"/>
              <a:cs typeface="Arial"/>
            </a:endParaRPr>
          </a:p>
          <a:p>
            <a:r>
              <a:rPr lang="nl-NL" sz="2400" dirty="0">
                <a:latin typeface="Arial"/>
                <a:cs typeface="Arial"/>
              </a:rPr>
              <a:t>Berekenen R</a:t>
            </a:r>
            <a:r>
              <a:rPr lang="nl-NL" sz="2400" baseline="-25000" dirty="0">
                <a:latin typeface="Arial"/>
                <a:cs typeface="Arial"/>
              </a:rPr>
              <a:t>c</a:t>
            </a:r>
          </a:p>
          <a:p>
            <a:r>
              <a:rPr lang="nl-NL" sz="2400" dirty="0">
                <a:latin typeface="Arial"/>
                <a:cs typeface="Arial"/>
              </a:rPr>
              <a:t>Huiswerk</a:t>
            </a:r>
          </a:p>
          <a:p>
            <a:pPr lvl="1"/>
            <a:endParaRPr lang="nl-NL" baseline="-25000">
              <a:latin typeface="Arial" pitchFamily="34" charset="0"/>
              <a:cs typeface="Arial" pitchFamily="34" charset="0"/>
            </a:endParaRPr>
          </a:p>
        </p:txBody>
      </p:sp>
    </p:spTree>
    <p:extLst>
      <p:ext uri="{BB962C8B-B14F-4D97-AF65-F5344CB8AC3E}">
        <p14:creationId xmlns:p14="http://schemas.microsoft.com/office/powerpoint/2010/main" val="3830274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a:latin typeface="Arial" pitchFamily="34" charset="0"/>
                <a:cs typeface="Arial" pitchFamily="34" charset="0"/>
              </a:rPr>
              <a:t>Berekenen R</a:t>
            </a:r>
            <a:r>
              <a:rPr lang="nl-NL" b="1" baseline="-25000">
                <a:latin typeface="Arial" pitchFamily="34" charset="0"/>
                <a:cs typeface="Arial" pitchFamily="34" charset="0"/>
              </a:rPr>
              <a:t>c</a:t>
            </a:r>
            <a:r>
              <a:rPr lang="nl-NL" b="1">
                <a:latin typeface="Arial" pitchFamily="34" charset="0"/>
                <a:cs typeface="Arial" pitchFamily="34" charset="0"/>
              </a:rPr>
              <a:t> waarde</a:t>
            </a: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0" name="Tekstvak 9"/>
              <p:cNvSpPr txBox="1"/>
              <p:nvPr/>
            </p:nvSpPr>
            <p:spPr>
              <a:xfrm>
                <a:off x="783972" y="1780611"/>
                <a:ext cx="7576056" cy="5522666"/>
              </a:xfrm>
              <a:prstGeom prst="rect">
                <a:avLst/>
              </a:prstGeom>
              <a:noFill/>
            </p:spPr>
            <p:txBody>
              <a:bodyPr wrap="square" rtlCol="0">
                <a:spAutoFit/>
              </a:bodyPr>
              <a:lstStyle/>
              <a:p>
                <a:pPr algn="ctr"/>
                <a:r>
                  <a:rPr lang="nl-NL" dirty="0">
                    <a:solidFill>
                      <a:srgbClr val="FF0000"/>
                    </a:solidFill>
                    <a:latin typeface="Arial" pitchFamily="34" charset="0"/>
                    <a:cs typeface="Arial" pitchFamily="34" charset="0"/>
                  </a:rPr>
                  <a:t>R</a:t>
                </a:r>
                <a:r>
                  <a:rPr lang="nl-NL" baseline="-25000" dirty="0">
                    <a:solidFill>
                      <a:srgbClr val="FF0000"/>
                    </a:solidFill>
                    <a:latin typeface="Arial" pitchFamily="34" charset="0"/>
                    <a:cs typeface="Arial" pitchFamily="34" charset="0"/>
                  </a:rPr>
                  <a:t>c </a:t>
                </a:r>
                <a:r>
                  <a:rPr lang="nl-NL" dirty="0">
                    <a:solidFill>
                      <a:srgbClr val="FF0000"/>
                    </a:solidFill>
                    <a:latin typeface="Arial" pitchFamily="34" charset="0"/>
                    <a:cs typeface="Arial" pitchFamily="34" charset="0"/>
                  </a:rPr>
                  <a:t>= </a:t>
                </a:r>
                <a:r>
                  <a:rPr lang="nl-NL" dirty="0" err="1">
                    <a:solidFill>
                      <a:srgbClr val="FF0000"/>
                    </a:solidFill>
                    <a:latin typeface="Arial" pitchFamily="34" charset="0"/>
                    <a:cs typeface="Arial" pitchFamily="34" charset="0"/>
                  </a:rPr>
                  <a:t>ƩR</a:t>
                </a:r>
                <a:r>
                  <a:rPr lang="nl-NL" baseline="-25000" dirty="0" err="1">
                    <a:solidFill>
                      <a:srgbClr val="FF0000"/>
                    </a:solidFill>
                    <a:latin typeface="Arial" pitchFamily="34" charset="0"/>
                    <a:cs typeface="Arial" pitchFamily="34" charset="0"/>
                  </a:rPr>
                  <a:t>m</a:t>
                </a:r>
                <a:endParaRPr lang="nl-NL" baseline="-25000" dirty="0">
                  <a:solidFill>
                    <a:srgbClr val="FF0000"/>
                  </a:solidFill>
                  <a:latin typeface="Arial" pitchFamily="34" charset="0"/>
                  <a:cs typeface="Arial" pitchFamily="34" charset="0"/>
                </a:endParaRPr>
              </a:p>
              <a:p>
                <a:pPr algn="ctr"/>
                <a:endParaRPr lang="nl-NL" dirty="0">
                  <a:solidFill>
                    <a:srgbClr val="FF0000"/>
                  </a:solidFill>
                  <a:latin typeface="Arial" pitchFamily="34" charset="0"/>
                  <a:cs typeface="Arial" pitchFamily="34" charset="0"/>
                </a:endParaRPr>
              </a:p>
              <a:p>
                <a:pPr algn="ctr"/>
                <a:r>
                  <a:rPr lang="nl-NL" dirty="0" err="1">
                    <a:solidFill>
                      <a:srgbClr val="FF0000"/>
                    </a:solidFill>
                    <a:latin typeface="Arial" pitchFamily="34" charset="0"/>
                    <a:cs typeface="Arial" pitchFamily="34" charset="0"/>
                  </a:rPr>
                  <a:t>ƩR</a:t>
                </a:r>
                <a:r>
                  <a:rPr lang="nl-NL" baseline="-25000" dirty="0" err="1">
                    <a:solidFill>
                      <a:srgbClr val="FF0000"/>
                    </a:solidFill>
                    <a:latin typeface="Arial" pitchFamily="34" charset="0"/>
                    <a:cs typeface="Arial" pitchFamily="34" charset="0"/>
                  </a:rPr>
                  <a:t>m</a:t>
                </a:r>
                <a:r>
                  <a:rPr lang="nl-NL" baseline="-25000" dirty="0">
                    <a:solidFill>
                      <a:srgbClr val="FF0000"/>
                    </a:solidFill>
                    <a:latin typeface="Arial" pitchFamily="34" charset="0"/>
                    <a:cs typeface="Arial" pitchFamily="34" charset="0"/>
                  </a:rPr>
                  <a:t> </a:t>
                </a:r>
                <a:r>
                  <a:rPr lang="nl-NL" dirty="0">
                    <a:solidFill>
                      <a:srgbClr val="FF0000"/>
                    </a:solidFill>
                    <a:latin typeface="Arial" pitchFamily="34" charset="0"/>
                    <a:cs typeface="Arial" pitchFamily="34" charset="0"/>
                  </a:rPr>
                  <a:t>= R</a:t>
                </a:r>
                <a:r>
                  <a:rPr lang="nl-NL" baseline="-25000" dirty="0">
                    <a:solidFill>
                      <a:srgbClr val="FF0000"/>
                    </a:solidFill>
                    <a:latin typeface="Arial" pitchFamily="34" charset="0"/>
                    <a:cs typeface="Arial" pitchFamily="34" charset="0"/>
                  </a:rPr>
                  <a:t>m1</a:t>
                </a:r>
                <a:r>
                  <a:rPr lang="nl-NL" dirty="0">
                    <a:solidFill>
                      <a:srgbClr val="FF0000"/>
                    </a:solidFill>
                    <a:latin typeface="Arial" pitchFamily="34" charset="0"/>
                    <a:cs typeface="Arial" pitchFamily="34" charset="0"/>
                  </a:rPr>
                  <a:t> + R</a:t>
                </a:r>
                <a:r>
                  <a:rPr lang="nl-NL" baseline="-25000" dirty="0">
                    <a:solidFill>
                      <a:srgbClr val="FF0000"/>
                    </a:solidFill>
                    <a:latin typeface="Arial" pitchFamily="34" charset="0"/>
                    <a:cs typeface="Arial" pitchFamily="34" charset="0"/>
                  </a:rPr>
                  <a:t>m2</a:t>
                </a:r>
                <a:r>
                  <a:rPr lang="nl-NL" dirty="0">
                    <a:solidFill>
                      <a:srgbClr val="FF0000"/>
                    </a:solidFill>
                    <a:latin typeface="Arial" pitchFamily="34" charset="0"/>
                    <a:cs typeface="Arial" pitchFamily="34" charset="0"/>
                  </a:rPr>
                  <a:t> + R</a:t>
                </a:r>
                <a:r>
                  <a:rPr lang="nl-NL" baseline="-25000" dirty="0">
                    <a:solidFill>
                      <a:srgbClr val="FF0000"/>
                    </a:solidFill>
                    <a:latin typeface="Arial" pitchFamily="34" charset="0"/>
                    <a:cs typeface="Arial" pitchFamily="34" charset="0"/>
                  </a:rPr>
                  <a:t>m3</a:t>
                </a:r>
                <a:r>
                  <a:rPr lang="nl-NL" dirty="0">
                    <a:solidFill>
                      <a:srgbClr val="FF0000"/>
                    </a:solidFill>
                    <a:latin typeface="Arial" pitchFamily="34" charset="0"/>
                    <a:cs typeface="Arial" pitchFamily="34" charset="0"/>
                  </a:rPr>
                  <a:t> + R </a:t>
                </a:r>
                <a:r>
                  <a:rPr lang="nl-NL" baseline="-25000" dirty="0">
                    <a:solidFill>
                      <a:srgbClr val="FF0000"/>
                    </a:solidFill>
                    <a:latin typeface="Arial" pitchFamily="34" charset="0"/>
                    <a:cs typeface="Arial" pitchFamily="34" charset="0"/>
                  </a:rPr>
                  <a:t>m4</a:t>
                </a:r>
                <a:r>
                  <a:rPr lang="nl-NL" dirty="0">
                    <a:solidFill>
                      <a:srgbClr val="FF0000"/>
                    </a:solidFill>
                    <a:latin typeface="Arial" pitchFamily="34" charset="0"/>
                    <a:cs typeface="Arial" pitchFamily="34" charset="0"/>
                  </a:rPr>
                  <a:t> + R </a:t>
                </a:r>
                <a:r>
                  <a:rPr lang="nl-NL" baseline="-25000" dirty="0">
                    <a:solidFill>
                      <a:srgbClr val="FF0000"/>
                    </a:solidFill>
                    <a:latin typeface="Arial" pitchFamily="34" charset="0"/>
                    <a:cs typeface="Arial" pitchFamily="34" charset="0"/>
                  </a:rPr>
                  <a:t>m5  </a:t>
                </a:r>
                <a:r>
                  <a:rPr lang="nl-NL" dirty="0" err="1">
                    <a:solidFill>
                      <a:srgbClr val="FF0000"/>
                    </a:solidFill>
                    <a:latin typeface="Arial" pitchFamily="34" charset="0"/>
                    <a:cs typeface="Arial" pitchFamily="34" charset="0"/>
                  </a:rPr>
                  <a:t>enz</a:t>
                </a:r>
                <a:r>
                  <a:rPr lang="nl-NL" dirty="0">
                    <a:solidFill>
                      <a:srgbClr val="FF0000"/>
                    </a:solidFill>
                    <a:latin typeface="Arial" pitchFamily="34" charset="0"/>
                    <a:cs typeface="Arial" pitchFamily="34" charset="0"/>
                  </a:rPr>
                  <a:t>…</a:t>
                </a:r>
              </a:p>
              <a:p>
                <a:pPr algn="ctr"/>
                <a:endParaRPr lang="nl-NL" dirty="0">
                  <a:solidFill>
                    <a:srgbClr val="FF0000"/>
                  </a:solidFill>
                  <a:latin typeface="Arial" pitchFamily="34" charset="0"/>
                  <a:cs typeface="Arial" pitchFamily="34" charset="0"/>
                </a:endParaRPr>
              </a:p>
              <a:p>
                <a:pPr algn="ctr"/>
                <a14:m>
                  <m:oMath xmlns:m="http://schemas.openxmlformats.org/officeDocument/2006/math">
                    <m:r>
                      <m:rPr>
                        <m:nor/>
                      </m:rPr>
                      <a:rPr lang="nl-NL" dirty="0">
                        <a:solidFill>
                          <a:srgbClr val="FF0000"/>
                        </a:solidFill>
                        <a:latin typeface="Arial" pitchFamily="34" charset="0"/>
                        <a:cs typeface="Arial" pitchFamily="34" charset="0"/>
                      </a:rPr>
                      <m:t>R</m:t>
                    </m:r>
                    <m:r>
                      <m:rPr>
                        <m:nor/>
                      </m:rPr>
                      <a:rPr lang="nl-NL" baseline="-25000" dirty="0">
                        <a:solidFill>
                          <a:srgbClr val="FF0000"/>
                        </a:solidFill>
                        <a:latin typeface="Arial" pitchFamily="34" charset="0"/>
                        <a:cs typeface="Arial" pitchFamily="34" charset="0"/>
                      </a:rPr>
                      <m:t>c</m:t>
                    </m:r>
                    <m:r>
                      <a:rPr lang="nl-NL" i="1" baseline="30000">
                        <a:solidFill>
                          <a:srgbClr val="FF0000"/>
                        </a:solidFill>
                        <a:latin typeface="Cambria Math"/>
                        <a:cs typeface="Arial" pitchFamily="34" charset="0"/>
                      </a:rPr>
                      <m:t>=</m:t>
                    </m:r>
                    <m:f>
                      <m:fPr>
                        <m:ctrlPr>
                          <a:rPr lang="nl-NL" i="1" baseline="30000">
                            <a:solidFill>
                              <a:srgbClr val="FF0000"/>
                            </a:solidFill>
                            <a:latin typeface="Cambria Math" panose="02040503050406030204" pitchFamily="18" charset="0"/>
                            <a:cs typeface="Arial" pitchFamily="34" charset="0"/>
                          </a:rPr>
                        </m:ctrlPr>
                      </m:fPr>
                      <m:num>
                        <m:r>
                          <m:rPr>
                            <m:nor/>
                          </m:rPr>
                          <a:rPr lang="nl-NL" dirty="0">
                            <a:solidFill>
                              <a:srgbClr val="FF0000"/>
                            </a:solidFill>
                            <a:latin typeface="Arial" pitchFamily="34" charset="0"/>
                            <a:cs typeface="Arial" pitchFamily="34" charset="0"/>
                          </a:rPr>
                          <m:t>R</m:t>
                        </m:r>
                        <m:r>
                          <m:rPr>
                            <m:nor/>
                          </m:rPr>
                          <a:rPr lang="nl-NL" baseline="-25000" dirty="0">
                            <a:solidFill>
                              <a:srgbClr val="FF0000"/>
                            </a:solidFill>
                            <a:latin typeface="Arial" pitchFamily="34" charset="0"/>
                            <a:cs typeface="Arial" pitchFamily="34" charset="0"/>
                          </a:rPr>
                          <m:t>1</m:t>
                        </m:r>
                        <m:r>
                          <m:rPr>
                            <m:nor/>
                          </m:rPr>
                          <a:rPr lang="nl-NL" dirty="0">
                            <a:solidFill>
                              <a:srgbClr val="FF0000"/>
                            </a:solidFill>
                            <a:latin typeface="Arial" pitchFamily="34" charset="0"/>
                            <a:cs typeface="Arial" pitchFamily="34" charset="0"/>
                          </a:rPr>
                          <m:t> + </m:t>
                        </m:r>
                        <m:r>
                          <m:rPr>
                            <m:nor/>
                          </m:rPr>
                          <a:rPr lang="nl-NL" dirty="0">
                            <a:solidFill>
                              <a:srgbClr val="FF0000"/>
                            </a:solidFill>
                            <a:latin typeface="Arial" pitchFamily="34" charset="0"/>
                            <a:cs typeface="Arial" pitchFamily="34" charset="0"/>
                          </a:rPr>
                          <m:t>R</m:t>
                        </m:r>
                        <m:r>
                          <m:rPr>
                            <m:nor/>
                          </m:rPr>
                          <a:rPr lang="nl-NL" baseline="-25000" dirty="0">
                            <a:solidFill>
                              <a:srgbClr val="FF0000"/>
                            </a:solidFill>
                            <a:latin typeface="Arial" pitchFamily="34" charset="0"/>
                            <a:cs typeface="Arial" pitchFamily="34" charset="0"/>
                          </a:rPr>
                          <m:t>2</m:t>
                        </m:r>
                        <m:r>
                          <m:rPr>
                            <m:nor/>
                          </m:rPr>
                          <a:rPr lang="nl-NL" dirty="0">
                            <a:solidFill>
                              <a:srgbClr val="FF0000"/>
                            </a:solidFill>
                            <a:latin typeface="Arial" pitchFamily="34" charset="0"/>
                            <a:cs typeface="Arial" pitchFamily="34" charset="0"/>
                          </a:rPr>
                          <m:t> + </m:t>
                        </m:r>
                        <m:r>
                          <m:rPr>
                            <m:nor/>
                          </m:rPr>
                          <a:rPr lang="nl-NL" dirty="0">
                            <a:solidFill>
                              <a:srgbClr val="FF0000"/>
                            </a:solidFill>
                            <a:latin typeface="Arial" pitchFamily="34" charset="0"/>
                            <a:cs typeface="Arial" pitchFamily="34" charset="0"/>
                          </a:rPr>
                          <m:t>R</m:t>
                        </m:r>
                        <m:r>
                          <m:rPr>
                            <m:nor/>
                          </m:rPr>
                          <a:rPr lang="nl-NL" baseline="-25000" dirty="0">
                            <a:solidFill>
                              <a:srgbClr val="FF0000"/>
                            </a:solidFill>
                            <a:latin typeface="Arial" pitchFamily="34" charset="0"/>
                            <a:cs typeface="Arial" pitchFamily="34" charset="0"/>
                          </a:rPr>
                          <m:t>3</m:t>
                        </m:r>
                        <m:r>
                          <m:rPr>
                            <m:nor/>
                          </m:rPr>
                          <a:rPr lang="nl-NL" dirty="0">
                            <a:solidFill>
                              <a:srgbClr val="FF0000"/>
                            </a:solidFill>
                            <a:latin typeface="Arial" pitchFamily="34" charset="0"/>
                            <a:cs typeface="Arial" pitchFamily="34" charset="0"/>
                          </a:rPr>
                          <m:t> + </m:t>
                        </m:r>
                        <m:r>
                          <m:rPr>
                            <m:nor/>
                          </m:rPr>
                          <a:rPr lang="nl-NL" dirty="0">
                            <a:solidFill>
                              <a:srgbClr val="FF0000"/>
                            </a:solidFill>
                            <a:latin typeface="Arial" pitchFamily="34" charset="0"/>
                            <a:cs typeface="Arial" pitchFamily="34" charset="0"/>
                          </a:rPr>
                          <m:t>R</m:t>
                        </m:r>
                        <m:r>
                          <m:rPr>
                            <m:nor/>
                          </m:rPr>
                          <a:rPr lang="nl-NL" baseline="-25000" dirty="0">
                            <a:solidFill>
                              <a:srgbClr val="FF0000"/>
                            </a:solidFill>
                            <a:latin typeface="Arial" pitchFamily="34" charset="0"/>
                            <a:cs typeface="Arial" pitchFamily="34" charset="0"/>
                          </a:rPr>
                          <m:t>4</m:t>
                        </m:r>
                        <m:r>
                          <m:rPr>
                            <m:nor/>
                          </m:rPr>
                          <a:rPr lang="nl-NL" dirty="0">
                            <a:solidFill>
                              <a:srgbClr val="FF0000"/>
                            </a:solidFill>
                            <a:latin typeface="Arial" pitchFamily="34" charset="0"/>
                            <a:cs typeface="Arial" pitchFamily="34" charset="0"/>
                          </a:rPr>
                          <m:t> + </m:t>
                        </m:r>
                        <m:r>
                          <m:rPr>
                            <m:nor/>
                          </m:rPr>
                          <a:rPr lang="nl-NL" dirty="0">
                            <a:solidFill>
                              <a:srgbClr val="FF0000"/>
                            </a:solidFill>
                            <a:latin typeface="Arial" pitchFamily="34" charset="0"/>
                            <a:cs typeface="Arial" pitchFamily="34" charset="0"/>
                          </a:rPr>
                          <m:t>R</m:t>
                        </m:r>
                        <m:r>
                          <m:rPr>
                            <m:nor/>
                          </m:rPr>
                          <a:rPr lang="nl-NL" baseline="-25000" dirty="0">
                            <a:solidFill>
                              <a:srgbClr val="FF0000"/>
                            </a:solidFill>
                            <a:latin typeface="Arial" pitchFamily="34" charset="0"/>
                            <a:cs typeface="Arial" pitchFamily="34" charset="0"/>
                          </a:rPr>
                          <m:t>5</m:t>
                        </m:r>
                      </m:num>
                      <m:den>
                        <m:r>
                          <a:rPr lang="nl-NL">
                            <a:solidFill>
                              <a:srgbClr val="FF0000"/>
                            </a:solidFill>
                            <a:latin typeface="Cambria Math"/>
                            <a:cs typeface="Arial" pitchFamily="34" charset="0"/>
                          </a:rPr>
                          <m:t>1+</m:t>
                        </m:r>
                        <m:r>
                          <m:rPr>
                            <m:nor/>
                          </m:rPr>
                          <a:rPr lang="el-GR">
                            <a:solidFill>
                              <a:srgbClr val="FF0000"/>
                            </a:solidFill>
                          </a:rPr>
                          <m:t>α</m:t>
                        </m:r>
                      </m:den>
                    </m:f>
                    <m:r>
                      <a:rPr lang="el-GR" i="1">
                        <a:solidFill>
                          <a:srgbClr val="FF0000"/>
                        </a:solidFill>
                        <a:latin typeface="Cambria Math"/>
                      </a:rPr>
                      <m:t> </m:t>
                    </m:r>
                  </m:oMath>
                </a14:m>
                <a:r>
                  <a:rPr lang="nl-NL" dirty="0">
                    <a:solidFill>
                      <a:srgbClr val="FF0000"/>
                    </a:solidFill>
                    <a:latin typeface="Arial" pitchFamily="34" charset="0"/>
                    <a:cs typeface="Arial" pitchFamily="34" charset="0"/>
                  </a:rPr>
                  <a:t>	</a:t>
                </a:r>
                <a:endParaRPr lang="nl-NL" dirty="0"/>
              </a:p>
              <a:p>
                <a:endParaRPr lang="nl-NL" dirty="0"/>
              </a:p>
              <a:p>
                <a:endParaRPr lang="nl-NL" i="1" dirty="0">
                  <a:solidFill>
                    <a:schemeClr val="tx1"/>
                  </a:solidFill>
                  <a:latin typeface="Cambria Math"/>
                  <a:cs typeface="Arial" pitchFamily="34" charset="0"/>
                </a:endParaRPr>
              </a:p>
              <a:p>
                <a14:m>
                  <m:oMath xmlns:m="http://schemas.openxmlformats.org/officeDocument/2006/math">
                    <m:r>
                      <m:rPr>
                        <m:sty m:val="p"/>
                      </m:rPr>
                      <a:rPr lang="nl-NL" b="0" i="0" smtClean="0">
                        <a:solidFill>
                          <a:schemeClr val="tx1"/>
                        </a:solidFill>
                        <a:latin typeface="Cambria Math"/>
                        <a:cs typeface="Arial" pitchFamily="34" charset="0"/>
                      </a:rPr>
                      <m:t>R</m:t>
                    </m:r>
                    <m:r>
                      <m:rPr>
                        <m:sty m:val="p"/>
                      </m:rPr>
                      <a:rPr lang="nl-NL" b="0" i="0" baseline="-25000" smtClean="0">
                        <a:solidFill>
                          <a:schemeClr val="tx1"/>
                        </a:solidFill>
                        <a:latin typeface="Cambria Math"/>
                        <a:cs typeface="Arial" pitchFamily="34" charset="0"/>
                      </a:rPr>
                      <m:t>C</m:t>
                    </m:r>
                  </m:oMath>
                </a14:m>
                <a:r>
                  <a:rPr lang="nl-NL" dirty="0">
                    <a:solidFill>
                      <a:schemeClr val="tx1"/>
                    </a:solidFill>
                    <a:latin typeface="Arial" pitchFamily="34" charset="0"/>
                    <a:cs typeface="Arial" pitchFamily="34" charset="0"/>
                  </a:rPr>
                  <a:t>  	= Warmteweerstand constructie (alleen materialen constructie)</a:t>
                </a:r>
              </a:p>
              <a:p>
                <a14:m>
                  <m:oMath xmlns:m="http://schemas.openxmlformats.org/officeDocument/2006/math">
                    <m:r>
                      <m:rPr>
                        <m:sty m:val="p"/>
                      </m:rPr>
                      <a:rPr lang="nl-NL">
                        <a:latin typeface="Cambria Math"/>
                        <a:cs typeface="Arial" pitchFamily="34" charset="0"/>
                      </a:rPr>
                      <m:t>R</m:t>
                    </m:r>
                    <m:r>
                      <a:rPr lang="nl-NL" b="0" i="0" baseline="-25000" smtClean="0">
                        <a:latin typeface="Cambria Math"/>
                        <a:cs typeface="Arial" pitchFamily="34" charset="0"/>
                      </a:rPr>
                      <m:t>1</m:t>
                    </m:r>
                  </m:oMath>
                </a14:m>
                <a:r>
                  <a:rPr lang="nl-NL" dirty="0">
                    <a:latin typeface="Arial" pitchFamily="34" charset="0"/>
                    <a:cs typeface="Arial" pitchFamily="34" charset="0"/>
                  </a:rPr>
                  <a:t> = </a:t>
                </a:r>
                <a:r>
                  <a:rPr lang="nl-NL" dirty="0" err="1">
                    <a:latin typeface="Arial" pitchFamily="34" charset="0"/>
                    <a:cs typeface="Arial" pitchFamily="34" charset="0"/>
                  </a:rPr>
                  <a:t>R</a:t>
                </a:r>
                <a:r>
                  <a:rPr lang="nl-NL" baseline="-25000" dirty="0" err="1">
                    <a:latin typeface="Arial" pitchFamily="34" charset="0"/>
                    <a:cs typeface="Arial" pitchFamily="34" charset="0"/>
                  </a:rPr>
                  <a:t>m</a:t>
                </a:r>
                <a:r>
                  <a:rPr lang="nl-NL" baseline="-25000" dirty="0">
                    <a:latin typeface="Arial" pitchFamily="34" charset="0"/>
                    <a:cs typeface="Arial" pitchFamily="34" charset="0"/>
                  </a:rPr>
                  <a:t>	</a:t>
                </a:r>
                <a:r>
                  <a:rPr lang="nl-NL" dirty="0">
                    <a:latin typeface="Arial" pitchFamily="34" charset="0"/>
                    <a:cs typeface="Arial" pitchFamily="34" charset="0"/>
                  </a:rPr>
                  <a:t>= </a:t>
                </a:r>
                <a:r>
                  <a:rPr lang="nl-NL" dirty="0" err="1">
                    <a:latin typeface="Arial" pitchFamily="34" charset="0"/>
                    <a:cs typeface="Arial" pitchFamily="34" charset="0"/>
                  </a:rPr>
                  <a:t>warmtegeleidingscoëffiënt</a:t>
                </a:r>
                <a:r>
                  <a:rPr lang="nl-NL" dirty="0">
                    <a:latin typeface="Arial" pitchFamily="34" charset="0"/>
                    <a:cs typeface="Arial" pitchFamily="34" charset="0"/>
                  </a:rPr>
                  <a:t> van het materiaal in W/(</a:t>
                </a:r>
                <a:r>
                  <a:rPr lang="nl-NL" dirty="0" err="1">
                    <a:latin typeface="Arial" pitchFamily="34" charset="0"/>
                    <a:cs typeface="Arial" pitchFamily="34" charset="0"/>
                  </a:rPr>
                  <a:t>m.K</a:t>
                </a:r>
                <a:r>
                  <a:rPr lang="nl-NL" dirty="0">
                    <a:latin typeface="Arial" pitchFamily="34" charset="0"/>
                    <a:cs typeface="Arial" pitchFamily="34" charset="0"/>
                  </a:rPr>
                  <a:t>)</a:t>
                </a:r>
              </a:p>
              <a:p>
                <a:endParaRPr lang="nl-NL" baseline="30000" dirty="0">
                  <a:latin typeface="Arial" pitchFamily="34" charset="0"/>
                  <a:cs typeface="Arial" pitchFamily="34" charset="0"/>
                </a:endParaRPr>
              </a:p>
              <a:p>
                <a:pPr algn="ctr"/>
                <a:r>
                  <a:rPr lang="nl-NL" dirty="0" err="1">
                    <a:solidFill>
                      <a:srgbClr val="FF0000"/>
                    </a:solidFill>
                    <a:latin typeface="Arial" pitchFamily="34" charset="0"/>
                    <a:cs typeface="Arial" pitchFamily="34" charset="0"/>
                  </a:rPr>
                  <a:t>R</a:t>
                </a:r>
                <a:r>
                  <a:rPr lang="nl-NL" baseline="-25000" dirty="0" err="1">
                    <a:solidFill>
                      <a:srgbClr val="FF0000"/>
                    </a:solidFill>
                    <a:latin typeface="Arial" pitchFamily="34" charset="0"/>
                    <a:cs typeface="Arial" pitchFamily="34" charset="0"/>
                  </a:rPr>
                  <a:t>m</a:t>
                </a:r>
                <a:r>
                  <a:rPr lang="nl-NL" baseline="-25000" dirty="0">
                    <a:solidFill>
                      <a:srgbClr val="FF0000"/>
                    </a:solidFill>
                    <a:latin typeface="Arial" pitchFamily="34" charset="0"/>
                    <a:cs typeface="Arial" pitchFamily="34" charset="0"/>
                  </a:rPr>
                  <a:t> </a:t>
                </a:r>
                <a:r>
                  <a:rPr lang="nl-NL" dirty="0">
                    <a:solidFill>
                      <a:srgbClr val="FF0000"/>
                    </a:solidFill>
                    <a:latin typeface="Arial" pitchFamily="34" charset="0"/>
                    <a:cs typeface="Arial" pitchFamily="34" charset="0"/>
                  </a:rPr>
                  <a:t>=</a:t>
                </a:r>
                <a:r>
                  <a:rPr lang="el-GR" dirty="0">
                    <a:solidFill>
                      <a:srgbClr val="FF0000"/>
                    </a:solidFill>
                    <a:latin typeface="Arial" pitchFamily="34" charset="0"/>
                    <a:cs typeface="Arial" pitchFamily="34" charset="0"/>
                  </a:rPr>
                  <a:t> </a:t>
                </a:r>
                <a14:m>
                  <m:oMath xmlns:m="http://schemas.openxmlformats.org/officeDocument/2006/math">
                    <m:f>
                      <m:fPr>
                        <m:ctrlPr>
                          <a:rPr lang="nl-NL" i="1">
                            <a:solidFill>
                              <a:srgbClr val="FF0000"/>
                            </a:solidFill>
                            <a:latin typeface="Cambria Math" panose="02040503050406030204" pitchFamily="18" charset="0"/>
                            <a:cs typeface="Arial" pitchFamily="34" charset="0"/>
                          </a:rPr>
                        </m:ctrlPr>
                      </m:fPr>
                      <m:num>
                        <m:r>
                          <a:rPr lang="nl-NL" i="1">
                            <a:solidFill>
                              <a:srgbClr val="FF0000"/>
                            </a:solidFill>
                            <a:latin typeface="Cambria Math"/>
                            <a:cs typeface="Arial" pitchFamily="34" charset="0"/>
                          </a:rPr>
                          <m:t>𝑑</m:t>
                        </m:r>
                      </m:num>
                      <m:den>
                        <m:r>
                          <m:rPr>
                            <m:nor/>
                          </m:rPr>
                          <a:rPr lang="el-GR" dirty="0">
                            <a:solidFill>
                              <a:srgbClr val="FF0000"/>
                            </a:solidFill>
                            <a:latin typeface="Arial" pitchFamily="34" charset="0"/>
                            <a:cs typeface="Arial" pitchFamily="34" charset="0"/>
                          </a:rPr>
                          <m:t>λ</m:t>
                        </m:r>
                      </m:den>
                    </m:f>
                  </m:oMath>
                </a14:m>
                <a:endParaRPr lang="nl-NL" dirty="0"/>
              </a:p>
              <a:p>
                <a:endParaRPr lang="nl-NL" dirty="0"/>
              </a:p>
              <a:p>
                <a:r>
                  <a:rPr lang="nl-NL" dirty="0" err="1">
                    <a:latin typeface="Arial" pitchFamily="34" charset="0"/>
                    <a:cs typeface="Arial" pitchFamily="34" charset="0"/>
                  </a:rPr>
                  <a:t>R</a:t>
                </a:r>
                <a:r>
                  <a:rPr lang="nl-NL" baseline="-25000" dirty="0" err="1">
                    <a:latin typeface="Arial" pitchFamily="34" charset="0"/>
                    <a:cs typeface="Arial" pitchFamily="34" charset="0"/>
                  </a:rPr>
                  <a:t>m</a:t>
                </a:r>
                <a:r>
                  <a:rPr lang="nl-NL" baseline="-25000" dirty="0">
                    <a:latin typeface="Arial" pitchFamily="34" charset="0"/>
                    <a:cs typeface="Arial" pitchFamily="34" charset="0"/>
                  </a:rPr>
                  <a:t> </a:t>
                </a:r>
                <a:r>
                  <a:rPr lang="nl-NL" dirty="0">
                    <a:latin typeface="Arial" pitchFamily="34" charset="0"/>
                    <a:cs typeface="Arial" pitchFamily="34" charset="0"/>
                  </a:rPr>
                  <a:t>= warmteweerstand materiaaldikte</a:t>
                </a:r>
              </a:p>
              <a:p>
                <a:r>
                  <a:rPr lang="nl-NL" dirty="0">
                    <a:latin typeface="Arial" pitchFamily="34" charset="0"/>
                    <a:cs typeface="Arial" pitchFamily="34" charset="0"/>
                  </a:rPr>
                  <a:t>d   = de dikte van materiaal in meters</a:t>
                </a:r>
              </a:p>
              <a:p>
                <a:r>
                  <a:rPr lang="el-GR" dirty="0">
                    <a:latin typeface="Arial" pitchFamily="34" charset="0"/>
                    <a:cs typeface="Arial" pitchFamily="34" charset="0"/>
                  </a:rPr>
                  <a:t>λ</a:t>
                </a:r>
                <a:r>
                  <a:rPr lang="nl-NL" dirty="0">
                    <a:latin typeface="Arial" pitchFamily="34" charset="0"/>
                    <a:cs typeface="Arial" pitchFamily="34" charset="0"/>
                  </a:rPr>
                  <a:t>   = </a:t>
                </a:r>
                <a:r>
                  <a:rPr lang="nl-NL" dirty="0" err="1">
                    <a:latin typeface="Arial" pitchFamily="34" charset="0"/>
                    <a:cs typeface="Arial" pitchFamily="34" charset="0"/>
                  </a:rPr>
                  <a:t>lambda</a:t>
                </a:r>
                <a:endParaRPr lang="nl-NL" dirty="0"/>
              </a:p>
              <a:p>
                <a:endParaRPr lang="nl-NL" baseline="30000" dirty="0">
                  <a:latin typeface="Arial" pitchFamily="34" charset="0"/>
                  <a:cs typeface="Arial" pitchFamily="34" charset="0"/>
                </a:endParaRPr>
              </a:p>
              <a:p>
                <a:endParaRPr lang="nl-NL" dirty="0">
                  <a:latin typeface="Arial" pitchFamily="34" charset="0"/>
                  <a:cs typeface="Arial" pitchFamily="34" charset="0"/>
                </a:endParaRPr>
              </a:p>
              <a:p>
                <a:endParaRPr lang="nl-NL" dirty="0">
                  <a:latin typeface="Arial" pitchFamily="34" charset="0"/>
                  <a:cs typeface="Arial" pitchFamily="34" charset="0"/>
                </a:endParaRPr>
              </a:p>
              <a:p>
                <a:endParaRPr lang="nl-NL" dirty="0">
                  <a:solidFill>
                    <a:schemeClr val="tx1"/>
                  </a:solidFill>
                  <a:latin typeface="Arial" pitchFamily="34" charset="0"/>
                  <a:cs typeface="Arial" pitchFamily="34" charset="0"/>
                </a:endParaRPr>
              </a:p>
            </p:txBody>
          </p:sp>
        </mc:Choice>
        <mc:Fallback>
          <p:sp>
            <p:nvSpPr>
              <p:cNvPr id="10" name="Tekstvak 9"/>
              <p:cNvSpPr txBox="1">
                <a:spLocks noRot="1" noChangeAspect="1" noMove="1" noResize="1" noEditPoints="1" noAdjustHandles="1" noChangeArrowheads="1" noChangeShapeType="1" noTextEdit="1"/>
              </p:cNvSpPr>
              <p:nvPr/>
            </p:nvSpPr>
            <p:spPr>
              <a:xfrm>
                <a:off x="783972" y="1780611"/>
                <a:ext cx="7576056" cy="5522666"/>
              </a:xfrm>
              <a:prstGeom prst="rect">
                <a:avLst/>
              </a:prstGeom>
              <a:blipFill>
                <a:blip r:embed="rId2"/>
                <a:stretch>
                  <a:fillRect l="-725" t="-552"/>
                </a:stretch>
              </a:blipFill>
            </p:spPr>
            <p:txBody>
              <a:bodyPr/>
              <a:lstStyle/>
              <a:p>
                <a:r>
                  <a:rPr lang="nl-NL">
                    <a:noFill/>
                  </a:rPr>
                  <a:t> </a:t>
                </a:r>
              </a:p>
            </p:txBody>
          </p:sp>
        </mc:Fallback>
      </mc:AlternateContent>
    </p:spTree>
    <p:extLst>
      <p:ext uri="{BB962C8B-B14F-4D97-AF65-F5344CB8AC3E}">
        <p14:creationId xmlns:p14="http://schemas.microsoft.com/office/powerpoint/2010/main" val="3698681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a:latin typeface="Arial" pitchFamily="34" charset="0"/>
                <a:cs typeface="Arial" pitchFamily="34" charset="0"/>
              </a:rPr>
              <a:t>Voorbeeld som</a:t>
            </a: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p:sp>
        <p:nvSpPr>
          <p:cNvPr id="10" name="Tekstvak 9"/>
          <p:cNvSpPr txBox="1"/>
          <p:nvPr/>
        </p:nvSpPr>
        <p:spPr>
          <a:xfrm>
            <a:off x="899592" y="5164648"/>
            <a:ext cx="7576056" cy="1477328"/>
          </a:xfrm>
          <a:prstGeom prst="rect">
            <a:avLst/>
          </a:prstGeom>
          <a:noFill/>
        </p:spPr>
        <p:txBody>
          <a:bodyPr wrap="square" rtlCol="0" anchor="t">
            <a:spAutoFit/>
          </a:bodyPr>
          <a:lstStyle/>
          <a:p>
            <a:r>
              <a:rPr lang="nl-NL" dirty="0">
                <a:latin typeface="Arial"/>
                <a:cs typeface="Arial"/>
              </a:rPr>
              <a:t>1  = cementpleister                           D= 15mm</a:t>
            </a:r>
            <a:endParaRPr lang="nl-NL" dirty="0">
              <a:latin typeface="Calibri"/>
              <a:cs typeface="Calibri"/>
            </a:endParaRPr>
          </a:p>
          <a:p>
            <a:r>
              <a:rPr lang="nl-NL" dirty="0">
                <a:latin typeface="Arial"/>
                <a:cs typeface="Arial"/>
              </a:rPr>
              <a:t>2  = kalkzandsteen 1900 kg	D= 100mm</a:t>
            </a:r>
          </a:p>
          <a:p>
            <a:r>
              <a:rPr lang="nl-NL" dirty="0">
                <a:latin typeface="Arial"/>
                <a:cs typeface="Arial"/>
              </a:rPr>
              <a:t>3  = PS-schuim (geëxpandeerd)	D= 90mm</a:t>
            </a:r>
          </a:p>
          <a:p>
            <a:r>
              <a:rPr lang="nl-NL" dirty="0">
                <a:latin typeface="Arial"/>
                <a:cs typeface="Arial"/>
              </a:rPr>
              <a:t>4  = luchtspouw			D= 30mm</a:t>
            </a:r>
          </a:p>
          <a:p>
            <a:r>
              <a:rPr lang="nl-NL" dirty="0">
                <a:latin typeface="Arial"/>
                <a:cs typeface="Arial"/>
              </a:rPr>
              <a:t>5  = baksteen (rood) 1600 kg 	D= 100mm</a:t>
            </a:r>
          </a:p>
        </p:txBody>
      </p:sp>
      <p:pic>
        <p:nvPicPr>
          <p:cNvPr id="3" name="Afbeelding 2"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764704"/>
            <a:ext cx="3600400" cy="4120688"/>
          </a:xfrm>
          <a:prstGeom prst="rect">
            <a:avLst/>
          </a:prstGeom>
        </p:spPr>
      </p:pic>
    </p:spTree>
    <p:extLst>
      <p:ext uri="{BB962C8B-B14F-4D97-AF65-F5344CB8AC3E}">
        <p14:creationId xmlns:p14="http://schemas.microsoft.com/office/powerpoint/2010/main" val="367753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a:latin typeface="Arial" pitchFamily="34" charset="0"/>
                <a:cs typeface="Arial" pitchFamily="34" charset="0"/>
              </a:rPr>
              <a:t>Zoek de </a:t>
            </a:r>
            <a:r>
              <a:rPr lang="el-GR" b="1">
                <a:latin typeface="Arial" pitchFamily="34" charset="0"/>
                <a:cs typeface="Arial" pitchFamily="34" charset="0"/>
              </a:rPr>
              <a:t>λ</a:t>
            </a:r>
            <a:r>
              <a:rPr lang="nl-NL" b="1">
                <a:latin typeface="Arial" pitchFamily="34" charset="0"/>
                <a:cs typeface="Arial" pitchFamily="34" charset="0"/>
              </a:rPr>
              <a:t> in het tabellenboek </a:t>
            </a: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p:sp>
        <p:nvSpPr>
          <p:cNvPr id="10" name="Tekstvak 9"/>
          <p:cNvSpPr txBox="1"/>
          <p:nvPr/>
        </p:nvSpPr>
        <p:spPr>
          <a:xfrm>
            <a:off x="832298" y="1268760"/>
            <a:ext cx="7576056" cy="2585323"/>
          </a:xfrm>
          <a:prstGeom prst="rect">
            <a:avLst/>
          </a:prstGeom>
          <a:noFill/>
        </p:spPr>
        <p:txBody>
          <a:bodyPr wrap="square" rtlCol="0" anchor="t">
            <a:spAutoFit/>
          </a:bodyPr>
          <a:lstStyle/>
          <a:p>
            <a:r>
              <a:rPr lang="nl-NL" dirty="0">
                <a:latin typeface="Arial"/>
                <a:cs typeface="Arial"/>
              </a:rPr>
              <a:t>1  = cementpleister		D= 15mm	</a:t>
            </a:r>
            <a:r>
              <a:rPr lang="el-GR" dirty="0">
                <a:latin typeface="Arial"/>
                <a:cs typeface="Arial"/>
              </a:rPr>
              <a:t> λ</a:t>
            </a:r>
            <a:r>
              <a:rPr lang="nl-NL" dirty="0">
                <a:latin typeface="Arial"/>
                <a:cs typeface="Arial"/>
              </a:rPr>
              <a:t>   = 	</a:t>
            </a:r>
            <a:endParaRPr lang="nl-NL" dirty="0">
              <a:latin typeface="Calibri"/>
              <a:cs typeface="Calibri"/>
            </a:endParaRPr>
          </a:p>
          <a:p>
            <a:r>
              <a:rPr lang="nl-NL" dirty="0">
                <a:latin typeface="Arial"/>
                <a:cs typeface="Arial"/>
              </a:rPr>
              <a:t>2  = kalkzandsteen 1900 kg	D= 100mm	</a:t>
            </a:r>
            <a:r>
              <a:rPr lang="el-GR" dirty="0">
                <a:latin typeface="Arial"/>
                <a:cs typeface="Arial"/>
              </a:rPr>
              <a:t> λ</a:t>
            </a:r>
            <a:r>
              <a:rPr lang="nl-NL" dirty="0">
                <a:latin typeface="Arial"/>
                <a:cs typeface="Arial"/>
              </a:rPr>
              <a:t>   = </a:t>
            </a:r>
            <a:endParaRPr lang="nl-NL" dirty="0">
              <a:latin typeface="Arial" pitchFamily="34" charset="0"/>
              <a:cs typeface="Arial" pitchFamily="34" charset="0"/>
            </a:endParaRPr>
          </a:p>
          <a:p>
            <a:r>
              <a:rPr lang="nl-NL" dirty="0">
                <a:latin typeface="Arial"/>
                <a:cs typeface="Arial"/>
              </a:rPr>
              <a:t>3  = PS-schuim (geëxpandeerd)	D= 90mm	</a:t>
            </a:r>
            <a:r>
              <a:rPr lang="el-GR" dirty="0">
                <a:latin typeface="Arial"/>
                <a:cs typeface="Arial"/>
              </a:rPr>
              <a:t> λ</a:t>
            </a:r>
            <a:r>
              <a:rPr lang="nl-NL" dirty="0">
                <a:latin typeface="Arial"/>
                <a:cs typeface="Arial"/>
              </a:rPr>
              <a:t>   = </a:t>
            </a:r>
            <a:endParaRPr lang="nl-NL" dirty="0">
              <a:latin typeface="Arial" pitchFamily="34" charset="0"/>
              <a:cs typeface="Arial" pitchFamily="34" charset="0"/>
            </a:endParaRPr>
          </a:p>
          <a:p>
            <a:r>
              <a:rPr lang="nl-NL" dirty="0">
                <a:latin typeface="Arial"/>
                <a:cs typeface="Arial"/>
              </a:rPr>
              <a:t>4  = luchtspouw			D= 30mm	</a:t>
            </a:r>
            <a:r>
              <a:rPr lang="el-GR" dirty="0">
                <a:latin typeface="Arial"/>
                <a:cs typeface="Arial"/>
              </a:rPr>
              <a:t> </a:t>
            </a:r>
            <a:r>
              <a:rPr lang="nl-NL" dirty="0">
                <a:latin typeface="Arial"/>
                <a:cs typeface="Arial"/>
              </a:rPr>
              <a:t>     = </a:t>
            </a:r>
            <a:endParaRPr lang="nl-NL" dirty="0">
              <a:latin typeface="Arial" pitchFamily="34" charset="0"/>
              <a:cs typeface="Arial" pitchFamily="34" charset="0"/>
            </a:endParaRPr>
          </a:p>
          <a:p>
            <a:r>
              <a:rPr lang="nl-NL" dirty="0">
                <a:latin typeface="Arial"/>
                <a:cs typeface="Arial"/>
              </a:rPr>
              <a:t>5  = baksteen (rood) 1600 kg 	D= 100mm	</a:t>
            </a:r>
            <a:r>
              <a:rPr lang="el-GR" dirty="0">
                <a:latin typeface="Arial"/>
                <a:cs typeface="Arial"/>
              </a:rPr>
              <a:t> λ</a:t>
            </a:r>
            <a:r>
              <a:rPr lang="nl-NL" dirty="0">
                <a:latin typeface="Arial"/>
                <a:cs typeface="Arial"/>
              </a:rPr>
              <a:t>   = </a:t>
            </a:r>
            <a:endParaRPr lang="nl-NL" dirty="0">
              <a:latin typeface="Arial" pitchFamily="34" charset="0"/>
              <a:cs typeface="Arial" pitchFamily="34" charset="0"/>
            </a:endParaRPr>
          </a:p>
          <a:p>
            <a:pPr marL="342900" indent="-342900">
              <a:buAutoNum type="arabicPlain" startAt="5"/>
            </a:pPr>
            <a:endParaRPr lang="nl-NL" dirty="0">
              <a:latin typeface="Arial" pitchFamily="34" charset="0"/>
              <a:cs typeface="Arial" pitchFamily="34" charset="0"/>
            </a:endParaRPr>
          </a:p>
          <a:p>
            <a:pPr marL="342900" indent="-342900">
              <a:buAutoNum type="arabicPlain" startAt="5"/>
            </a:pPr>
            <a:endParaRPr lang="nl-NL" dirty="0">
              <a:latin typeface="Arial" pitchFamily="34" charset="0"/>
              <a:cs typeface="Arial" pitchFamily="34" charset="0"/>
            </a:endParaRPr>
          </a:p>
          <a:p>
            <a:r>
              <a:rPr lang="nl-NL" dirty="0">
                <a:latin typeface="Arial"/>
                <a:cs typeface="Arial"/>
              </a:rPr>
              <a:t>Luchtspouw is een vaste waarde </a:t>
            </a:r>
            <a:r>
              <a:rPr lang="nl-NL" dirty="0" err="1">
                <a:latin typeface="Arial"/>
                <a:cs typeface="Arial"/>
              </a:rPr>
              <a:t>R</a:t>
            </a:r>
            <a:r>
              <a:rPr lang="nl-NL" baseline="-25000" dirty="0" err="1">
                <a:latin typeface="Arial"/>
                <a:cs typeface="Arial"/>
              </a:rPr>
              <a:t>m</a:t>
            </a:r>
            <a:r>
              <a:rPr lang="nl-NL" dirty="0">
                <a:latin typeface="Arial"/>
                <a:cs typeface="Arial"/>
              </a:rPr>
              <a:t>=0,18</a:t>
            </a:r>
          </a:p>
          <a:p>
            <a:endParaRPr lang="nl-NL" dirty="0">
              <a:latin typeface="Arial" pitchFamily="34" charset="0"/>
              <a:cs typeface="Arial" pitchFamily="34" charset="0"/>
            </a:endParaRPr>
          </a:p>
        </p:txBody>
      </p:sp>
    </p:spTree>
    <p:extLst>
      <p:ext uri="{BB962C8B-B14F-4D97-AF65-F5344CB8AC3E}">
        <p14:creationId xmlns:p14="http://schemas.microsoft.com/office/powerpoint/2010/main" val="1478306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a:latin typeface="Arial" pitchFamily="34" charset="0"/>
                <a:cs typeface="Arial" pitchFamily="34" charset="0"/>
              </a:rPr>
              <a:t>Zoek de </a:t>
            </a:r>
            <a:r>
              <a:rPr lang="el-GR" b="1">
                <a:latin typeface="Arial" pitchFamily="34" charset="0"/>
                <a:cs typeface="Arial" pitchFamily="34" charset="0"/>
              </a:rPr>
              <a:t>λ</a:t>
            </a:r>
            <a:r>
              <a:rPr lang="nl-NL" b="1">
                <a:latin typeface="Arial" pitchFamily="34" charset="0"/>
                <a:cs typeface="Arial" pitchFamily="34" charset="0"/>
              </a:rPr>
              <a:t> in het tabellenboek </a:t>
            </a: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p:sp>
        <p:nvSpPr>
          <p:cNvPr id="10" name="Tekstvak 9"/>
          <p:cNvSpPr txBox="1"/>
          <p:nvPr/>
        </p:nvSpPr>
        <p:spPr>
          <a:xfrm>
            <a:off x="871968" y="634035"/>
            <a:ext cx="7576056" cy="2585323"/>
          </a:xfrm>
          <a:prstGeom prst="rect">
            <a:avLst/>
          </a:prstGeom>
          <a:noFill/>
        </p:spPr>
        <p:txBody>
          <a:bodyPr wrap="square" rtlCol="0" anchor="t">
            <a:spAutoFit/>
          </a:bodyPr>
          <a:lstStyle/>
          <a:p>
            <a:r>
              <a:rPr lang="nl-NL" dirty="0">
                <a:latin typeface="Arial"/>
                <a:cs typeface="Arial"/>
              </a:rPr>
              <a:t>1  = cementpleister		D= 15mm	</a:t>
            </a:r>
            <a:r>
              <a:rPr lang="el-GR" dirty="0">
                <a:latin typeface="Arial"/>
                <a:cs typeface="Arial"/>
              </a:rPr>
              <a:t> λ</a:t>
            </a:r>
            <a:r>
              <a:rPr lang="nl-NL" dirty="0">
                <a:latin typeface="Arial"/>
                <a:cs typeface="Arial"/>
              </a:rPr>
              <a:t>   = 	</a:t>
            </a:r>
            <a:endParaRPr lang="nl-NL" dirty="0">
              <a:latin typeface="Calibri"/>
              <a:cs typeface="Calibri"/>
            </a:endParaRPr>
          </a:p>
          <a:p>
            <a:r>
              <a:rPr lang="nl-NL" dirty="0">
                <a:latin typeface="Arial"/>
                <a:cs typeface="Arial"/>
              </a:rPr>
              <a:t>2  = kalkzandsteen 1900 kg	D= 100mm	</a:t>
            </a:r>
            <a:r>
              <a:rPr lang="el-GR" dirty="0">
                <a:latin typeface="Arial"/>
                <a:cs typeface="Arial"/>
              </a:rPr>
              <a:t> λ</a:t>
            </a:r>
            <a:r>
              <a:rPr lang="nl-NL" dirty="0">
                <a:latin typeface="Arial"/>
                <a:cs typeface="Arial"/>
              </a:rPr>
              <a:t>   = </a:t>
            </a:r>
            <a:endParaRPr lang="nl-NL" dirty="0">
              <a:latin typeface="Arial" pitchFamily="34" charset="0"/>
              <a:cs typeface="Arial" pitchFamily="34" charset="0"/>
            </a:endParaRPr>
          </a:p>
          <a:p>
            <a:r>
              <a:rPr lang="nl-NL" dirty="0">
                <a:latin typeface="Arial"/>
                <a:cs typeface="Arial"/>
              </a:rPr>
              <a:t>3  = PS-schuim (geëxpandeerd)	D= 90mm	</a:t>
            </a:r>
            <a:r>
              <a:rPr lang="el-GR" dirty="0">
                <a:latin typeface="Arial"/>
                <a:cs typeface="Arial"/>
              </a:rPr>
              <a:t> λ</a:t>
            </a:r>
            <a:r>
              <a:rPr lang="nl-NL" dirty="0">
                <a:latin typeface="Arial"/>
                <a:cs typeface="Arial"/>
              </a:rPr>
              <a:t>   = </a:t>
            </a:r>
            <a:endParaRPr lang="nl-NL" dirty="0">
              <a:latin typeface="Arial" pitchFamily="34" charset="0"/>
              <a:cs typeface="Arial" pitchFamily="34" charset="0"/>
            </a:endParaRPr>
          </a:p>
          <a:p>
            <a:r>
              <a:rPr lang="nl-NL" dirty="0">
                <a:latin typeface="Arial"/>
                <a:cs typeface="Arial"/>
              </a:rPr>
              <a:t>4  = luchtspouw			D= 30mm	</a:t>
            </a:r>
            <a:r>
              <a:rPr lang="el-GR" dirty="0">
                <a:latin typeface="Arial"/>
                <a:cs typeface="Arial"/>
              </a:rPr>
              <a:t> </a:t>
            </a:r>
            <a:r>
              <a:rPr lang="nl-NL" dirty="0">
                <a:latin typeface="Arial"/>
                <a:cs typeface="Arial"/>
              </a:rPr>
              <a:t>     = 0,18</a:t>
            </a:r>
            <a:endParaRPr lang="nl-NL" dirty="0">
              <a:latin typeface="Arial" pitchFamily="34" charset="0"/>
              <a:cs typeface="Arial" pitchFamily="34" charset="0"/>
            </a:endParaRPr>
          </a:p>
          <a:p>
            <a:r>
              <a:rPr lang="nl-NL" dirty="0">
                <a:latin typeface="Arial"/>
                <a:cs typeface="Arial"/>
              </a:rPr>
              <a:t>5  = baksteen (rood) 1600 kg 	D= 100mm	</a:t>
            </a:r>
            <a:r>
              <a:rPr lang="el-GR" dirty="0">
                <a:latin typeface="Arial"/>
                <a:cs typeface="Arial"/>
              </a:rPr>
              <a:t> λ</a:t>
            </a:r>
            <a:r>
              <a:rPr lang="nl-NL" dirty="0">
                <a:latin typeface="Arial"/>
                <a:cs typeface="Arial"/>
              </a:rPr>
              <a:t>   = </a:t>
            </a:r>
            <a:endParaRPr lang="nl-NL" dirty="0">
              <a:latin typeface="Arial" pitchFamily="34" charset="0"/>
              <a:cs typeface="Arial" pitchFamily="34" charset="0"/>
            </a:endParaRPr>
          </a:p>
          <a:p>
            <a:pPr marL="342900" indent="-342900">
              <a:buAutoNum type="arabicPlain" startAt="5"/>
            </a:pPr>
            <a:endParaRPr lang="nl-NL" dirty="0">
              <a:latin typeface="Arial" pitchFamily="34" charset="0"/>
              <a:cs typeface="Arial" pitchFamily="34" charset="0"/>
            </a:endParaRPr>
          </a:p>
          <a:p>
            <a:pPr marL="342900" indent="-342900">
              <a:buAutoNum type="arabicPlain" startAt="5"/>
            </a:pPr>
            <a:endParaRPr lang="nl-NL" dirty="0">
              <a:latin typeface="Arial" pitchFamily="34" charset="0"/>
              <a:cs typeface="Arial" pitchFamily="34" charset="0"/>
            </a:endParaRPr>
          </a:p>
          <a:p>
            <a:endParaRPr lang="nl-NL" dirty="0">
              <a:latin typeface="Arial"/>
              <a:cs typeface="Arial"/>
            </a:endParaRPr>
          </a:p>
          <a:p>
            <a:endParaRPr lang="nl-NL" dirty="0">
              <a:latin typeface="Arial" pitchFamily="34" charset="0"/>
              <a:cs typeface="Arial" pitchFamily="34" charset="0"/>
            </a:endParaRPr>
          </a:p>
        </p:txBody>
      </p:sp>
      <p:pic>
        <p:nvPicPr>
          <p:cNvPr id="3" name="Afbeelding 3" descr="Afbeelding met tekst&#10;&#10;Beschrijving is gegenereerd met hoge betrouwbaarheid">
            <a:extLst>
              <a:ext uri="{FF2B5EF4-FFF2-40B4-BE49-F238E27FC236}">
                <a16:creationId xmlns:a16="http://schemas.microsoft.com/office/drawing/2014/main" id="{61E1A9D6-6DC0-4BD0-82E8-EF5A34A82304}"/>
              </a:ext>
            </a:extLst>
          </p:cNvPr>
          <p:cNvPicPr>
            <a:picLocks noChangeAspect="1"/>
          </p:cNvPicPr>
          <p:nvPr/>
        </p:nvPicPr>
        <p:blipFill>
          <a:blip r:embed="rId2"/>
          <a:stretch>
            <a:fillRect/>
          </a:stretch>
        </p:blipFill>
        <p:spPr>
          <a:xfrm>
            <a:off x="900844" y="2152552"/>
            <a:ext cx="6698265" cy="5283621"/>
          </a:xfrm>
          <a:prstGeom prst="rect">
            <a:avLst/>
          </a:prstGeom>
        </p:spPr>
      </p:pic>
    </p:spTree>
    <p:extLst>
      <p:ext uri="{BB962C8B-B14F-4D97-AF65-F5344CB8AC3E}">
        <p14:creationId xmlns:p14="http://schemas.microsoft.com/office/powerpoint/2010/main" val="144754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dirty="0">
                <a:latin typeface="Arial" pitchFamily="34" charset="0"/>
                <a:cs typeface="Arial" pitchFamily="34" charset="0"/>
              </a:rPr>
              <a:t>Berekenen van de </a:t>
            </a:r>
            <a:r>
              <a:rPr lang="nl-NL" b="1" dirty="0">
                <a:latin typeface="Arial"/>
                <a:cs typeface="Arial"/>
              </a:rPr>
              <a:t>dikte</a:t>
            </a:r>
            <a:endParaRPr lang="nl-NL" b="1" dirty="0">
              <a:latin typeface="Arial" pitchFamily="34" charset="0"/>
              <a:cs typeface="Arial" pitchFamily="34" charset="0"/>
            </a:endParaRP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p:sp>
        <p:nvSpPr>
          <p:cNvPr id="3" name="Rechthoek 2"/>
          <p:cNvSpPr/>
          <p:nvPr/>
        </p:nvSpPr>
        <p:spPr>
          <a:xfrm>
            <a:off x="2503164" y="3493880"/>
            <a:ext cx="4137671" cy="769441"/>
          </a:xfrm>
          <a:prstGeom prst="rect">
            <a:avLst/>
          </a:prstGeom>
        </p:spPr>
        <p:txBody>
          <a:bodyPr wrap="none">
            <a:spAutoFit/>
          </a:bodyPr>
          <a:lstStyle/>
          <a:p>
            <a:r>
              <a:rPr lang="nl-NL" sz="4400" dirty="0">
                <a:solidFill>
                  <a:srgbClr val="FF0000"/>
                </a:solidFill>
                <a:latin typeface="Arial" pitchFamily="34" charset="0"/>
                <a:cs typeface="Arial" pitchFamily="34" charset="0"/>
              </a:rPr>
              <a:t>Dikte na meters</a:t>
            </a:r>
            <a:endParaRPr lang="nl-NL" sz="4400" dirty="0"/>
          </a:p>
        </p:txBody>
      </p:sp>
      <p:sp>
        <p:nvSpPr>
          <p:cNvPr id="9" name="Tekstvak 8">
            <a:extLst>
              <a:ext uri="{FF2B5EF4-FFF2-40B4-BE49-F238E27FC236}">
                <a16:creationId xmlns:a16="http://schemas.microsoft.com/office/drawing/2014/main" id="{816A16B7-366E-41ED-9F38-F30D56BFD040}"/>
              </a:ext>
            </a:extLst>
          </p:cNvPr>
          <p:cNvSpPr txBox="1"/>
          <p:nvPr/>
        </p:nvSpPr>
        <p:spPr>
          <a:xfrm>
            <a:off x="920095" y="1027484"/>
            <a:ext cx="7576056" cy="2585323"/>
          </a:xfrm>
          <a:prstGeom prst="rect">
            <a:avLst/>
          </a:prstGeom>
          <a:noFill/>
        </p:spPr>
        <p:txBody>
          <a:bodyPr wrap="square" rtlCol="0" anchor="t">
            <a:spAutoFit/>
          </a:bodyPr>
          <a:lstStyle/>
          <a:p>
            <a:r>
              <a:rPr lang="nl-NL" dirty="0">
                <a:latin typeface="Arial"/>
                <a:cs typeface="Arial"/>
              </a:rPr>
              <a:t>1  = cementpleister		D= 15mm	</a:t>
            </a:r>
            <a:r>
              <a:rPr lang="el-GR" dirty="0">
                <a:latin typeface="Arial"/>
                <a:cs typeface="Arial"/>
              </a:rPr>
              <a:t> λ</a:t>
            </a:r>
            <a:r>
              <a:rPr lang="nl-NL" dirty="0">
                <a:latin typeface="Arial"/>
                <a:cs typeface="Arial"/>
              </a:rPr>
              <a:t>   = 0,9	</a:t>
            </a:r>
            <a:endParaRPr lang="nl-NL" dirty="0">
              <a:latin typeface="Calibri"/>
              <a:cs typeface="Calibri"/>
            </a:endParaRPr>
          </a:p>
          <a:p>
            <a:r>
              <a:rPr lang="nl-NL" dirty="0">
                <a:latin typeface="Arial"/>
                <a:cs typeface="Arial"/>
              </a:rPr>
              <a:t>2  = kalkzandsteen 1900 kg	D= 100mm	</a:t>
            </a:r>
            <a:r>
              <a:rPr lang="el-GR" dirty="0">
                <a:latin typeface="Arial"/>
                <a:cs typeface="Arial"/>
              </a:rPr>
              <a:t> λ</a:t>
            </a:r>
            <a:r>
              <a:rPr lang="nl-NL" dirty="0">
                <a:latin typeface="Arial"/>
                <a:cs typeface="Arial"/>
              </a:rPr>
              <a:t>   = 0,9</a:t>
            </a:r>
            <a:endParaRPr lang="nl-NL" dirty="0">
              <a:latin typeface="Arial" pitchFamily="34" charset="0"/>
              <a:cs typeface="Arial" pitchFamily="34" charset="0"/>
            </a:endParaRPr>
          </a:p>
          <a:p>
            <a:r>
              <a:rPr lang="nl-NL" dirty="0">
                <a:latin typeface="Arial"/>
                <a:cs typeface="Arial"/>
              </a:rPr>
              <a:t>3  = PS-schuim (geëxpandeerd)	D= 90mm	</a:t>
            </a:r>
            <a:r>
              <a:rPr lang="el-GR" dirty="0">
                <a:latin typeface="Arial"/>
                <a:cs typeface="Arial"/>
              </a:rPr>
              <a:t> λ</a:t>
            </a:r>
            <a:r>
              <a:rPr lang="nl-NL" dirty="0">
                <a:latin typeface="Arial"/>
                <a:cs typeface="Arial"/>
              </a:rPr>
              <a:t>   = 0,035</a:t>
            </a:r>
            <a:endParaRPr lang="nl-NL" dirty="0">
              <a:latin typeface="Arial" pitchFamily="34" charset="0"/>
              <a:cs typeface="Arial" pitchFamily="34" charset="0"/>
            </a:endParaRPr>
          </a:p>
          <a:p>
            <a:r>
              <a:rPr lang="nl-NL" dirty="0">
                <a:latin typeface="Arial"/>
                <a:cs typeface="Arial"/>
              </a:rPr>
              <a:t>4  = luchtspouw			D= 30mm	</a:t>
            </a:r>
            <a:r>
              <a:rPr lang="el-GR" dirty="0">
                <a:latin typeface="Arial"/>
                <a:cs typeface="Arial"/>
              </a:rPr>
              <a:t> </a:t>
            </a:r>
            <a:r>
              <a:rPr lang="nl-NL" dirty="0">
                <a:latin typeface="Arial"/>
                <a:cs typeface="Arial"/>
              </a:rPr>
              <a:t>     = 0,18</a:t>
            </a:r>
            <a:endParaRPr lang="nl-NL" dirty="0">
              <a:latin typeface="Arial" pitchFamily="34" charset="0"/>
              <a:cs typeface="Arial" pitchFamily="34" charset="0"/>
            </a:endParaRPr>
          </a:p>
          <a:p>
            <a:r>
              <a:rPr lang="nl-NL" dirty="0">
                <a:latin typeface="Arial"/>
                <a:cs typeface="Arial"/>
              </a:rPr>
              <a:t>5  = baksteen (rood) 1600 kg	D= 100mm	</a:t>
            </a:r>
            <a:r>
              <a:rPr lang="el-GR" dirty="0">
                <a:latin typeface="Arial"/>
                <a:cs typeface="Arial"/>
              </a:rPr>
              <a:t> λ</a:t>
            </a:r>
            <a:r>
              <a:rPr lang="nl-NL" dirty="0">
                <a:latin typeface="Arial"/>
                <a:cs typeface="Arial"/>
              </a:rPr>
              <a:t>   = 0,6</a:t>
            </a:r>
            <a:endParaRPr lang="nl-NL" dirty="0">
              <a:latin typeface="Arial" pitchFamily="34" charset="0"/>
              <a:cs typeface="Arial" pitchFamily="34" charset="0"/>
            </a:endParaRPr>
          </a:p>
          <a:p>
            <a:pPr marL="342900" indent="-342900">
              <a:buAutoNum type="arabicPlain" startAt="5"/>
            </a:pPr>
            <a:endParaRPr lang="nl-NL" dirty="0">
              <a:latin typeface="Arial" pitchFamily="34" charset="0"/>
              <a:cs typeface="Arial" pitchFamily="34" charset="0"/>
            </a:endParaRPr>
          </a:p>
          <a:p>
            <a:pPr marL="342900" indent="-342900">
              <a:buAutoNum type="arabicPlain" startAt="5"/>
            </a:pPr>
            <a:endParaRPr lang="nl-NL" dirty="0">
              <a:latin typeface="Arial" pitchFamily="34" charset="0"/>
              <a:cs typeface="Arial" pitchFamily="34" charset="0"/>
            </a:endParaRPr>
          </a:p>
          <a:p>
            <a:endParaRPr lang="nl-NL" dirty="0">
              <a:latin typeface="Arial"/>
              <a:cs typeface="Arial"/>
            </a:endParaRPr>
          </a:p>
          <a:p>
            <a:endParaRPr lang="nl-NL" dirty="0">
              <a:latin typeface="Arial" pitchFamily="34" charset="0"/>
              <a:cs typeface="Arial" pitchFamily="34" charset="0"/>
            </a:endParaRPr>
          </a:p>
        </p:txBody>
      </p:sp>
      <p:pic>
        <p:nvPicPr>
          <p:cNvPr id="11" name="Picture 2" descr="Afbeeldingsresultaat voor mm na m">
            <a:extLst>
              <a:ext uri="{FF2B5EF4-FFF2-40B4-BE49-F238E27FC236}">
                <a16:creationId xmlns:a16="http://schemas.microsoft.com/office/drawing/2014/main" id="{44DE08C0-5438-4B3F-976A-FA9EC1843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857" y="4496721"/>
            <a:ext cx="348615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3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dirty="0">
                <a:latin typeface="Arial" pitchFamily="34" charset="0"/>
                <a:cs typeface="Arial" pitchFamily="34" charset="0"/>
              </a:rPr>
              <a:t>Berekenen van de </a:t>
            </a:r>
            <a:r>
              <a:rPr lang="nl-NL" b="1" dirty="0" err="1">
                <a:latin typeface="Arial" pitchFamily="34" charset="0"/>
                <a:cs typeface="Arial" pitchFamily="34" charset="0"/>
              </a:rPr>
              <a:t>R</a:t>
            </a:r>
            <a:r>
              <a:rPr lang="nl-NL" b="1" baseline="-25000" dirty="0" err="1">
                <a:latin typeface="Arial" pitchFamily="34" charset="0"/>
                <a:cs typeface="Arial" pitchFamily="34" charset="0"/>
              </a:rPr>
              <a:t>m</a:t>
            </a:r>
            <a:r>
              <a:rPr lang="nl-NL" b="1" dirty="0">
                <a:latin typeface="Arial" pitchFamily="34" charset="0"/>
                <a:cs typeface="Arial" pitchFamily="34" charset="0"/>
              </a:rPr>
              <a:t>-waardes</a:t>
            </a: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Rechthoek 2"/>
              <p:cNvSpPr/>
              <p:nvPr/>
            </p:nvSpPr>
            <p:spPr>
              <a:xfrm>
                <a:off x="3851920" y="3676760"/>
                <a:ext cx="1778051" cy="1077796"/>
              </a:xfrm>
              <a:prstGeom prst="rect">
                <a:avLst/>
              </a:prstGeom>
            </p:spPr>
            <p:txBody>
              <a:bodyPr wrap="none">
                <a:spAutoFit/>
              </a:bodyPr>
              <a:lstStyle/>
              <a:p>
                <a:r>
                  <a:rPr lang="nl-NL" sz="4400" dirty="0" err="1">
                    <a:solidFill>
                      <a:srgbClr val="FF0000"/>
                    </a:solidFill>
                    <a:latin typeface="Arial" pitchFamily="34" charset="0"/>
                    <a:cs typeface="Arial" pitchFamily="34" charset="0"/>
                  </a:rPr>
                  <a:t>R</a:t>
                </a:r>
                <a:r>
                  <a:rPr lang="nl-NL" sz="4400" baseline="-25000" dirty="0" err="1">
                    <a:solidFill>
                      <a:srgbClr val="FF0000"/>
                    </a:solidFill>
                    <a:latin typeface="Arial" pitchFamily="34" charset="0"/>
                    <a:cs typeface="Arial" pitchFamily="34" charset="0"/>
                  </a:rPr>
                  <a:t>m</a:t>
                </a:r>
                <a:r>
                  <a:rPr lang="nl-NL" sz="4400" baseline="-25000" dirty="0">
                    <a:solidFill>
                      <a:srgbClr val="FF0000"/>
                    </a:solidFill>
                    <a:latin typeface="Arial" pitchFamily="34" charset="0"/>
                    <a:cs typeface="Arial" pitchFamily="34" charset="0"/>
                  </a:rPr>
                  <a:t> </a:t>
                </a:r>
                <a:r>
                  <a:rPr lang="nl-NL" sz="4400" dirty="0">
                    <a:solidFill>
                      <a:srgbClr val="FF0000"/>
                    </a:solidFill>
                    <a:latin typeface="Arial" pitchFamily="34" charset="0"/>
                    <a:cs typeface="Arial" pitchFamily="34" charset="0"/>
                  </a:rPr>
                  <a:t>=</a:t>
                </a:r>
                <a:r>
                  <a:rPr lang="el-GR" sz="4400" dirty="0">
                    <a:solidFill>
                      <a:srgbClr val="FF0000"/>
                    </a:solidFill>
                    <a:latin typeface="Arial" pitchFamily="34" charset="0"/>
                    <a:cs typeface="Arial" pitchFamily="34" charset="0"/>
                  </a:rPr>
                  <a:t> </a:t>
                </a:r>
                <a14:m>
                  <m:oMath xmlns:m="http://schemas.openxmlformats.org/officeDocument/2006/math">
                    <m:f>
                      <m:fPr>
                        <m:ctrlPr>
                          <a:rPr lang="nl-NL" sz="4400" i="1">
                            <a:solidFill>
                              <a:srgbClr val="FF0000"/>
                            </a:solidFill>
                            <a:latin typeface="Cambria Math" panose="02040503050406030204" pitchFamily="18" charset="0"/>
                            <a:cs typeface="Arial" pitchFamily="34" charset="0"/>
                          </a:rPr>
                        </m:ctrlPr>
                      </m:fPr>
                      <m:num>
                        <m:r>
                          <a:rPr lang="nl-NL" sz="4400" i="1">
                            <a:solidFill>
                              <a:srgbClr val="FF0000"/>
                            </a:solidFill>
                            <a:latin typeface="Cambria Math"/>
                            <a:cs typeface="Arial" pitchFamily="34" charset="0"/>
                          </a:rPr>
                          <m:t>𝑑</m:t>
                        </m:r>
                      </m:num>
                      <m:den>
                        <m:r>
                          <m:rPr>
                            <m:nor/>
                          </m:rPr>
                          <a:rPr lang="el-GR" sz="4400" dirty="0">
                            <a:solidFill>
                              <a:srgbClr val="FF0000"/>
                            </a:solidFill>
                            <a:latin typeface="Arial" pitchFamily="34" charset="0"/>
                            <a:cs typeface="Arial" pitchFamily="34" charset="0"/>
                          </a:rPr>
                          <m:t>λ</m:t>
                        </m:r>
                      </m:den>
                    </m:f>
                  </m:oMath>
                </a14:m>
                <a:endParaRPr lang="nl-NL" sz="4400" dirty="0"/>
              </a:p>
            </p:txBody>
          </p:sp>
        </mc:Choice>
        <mc:Fallback xmlns="">
          <p:sp>
            <p:nvSpPr>
              <p:cNvPr id="3" name="Rechthoek 2"/>
              <p:cNvSpPr>
                <a:spLocks noRot="1" noChangeAspect="1" noMove="1" noResize="1" noEditPoints="1" noAdjustHandles="1" noChangeArrowheads="1" noChangeShapeType="1" noTextEdit="1"/>
              </p:cNvSpPr>
              <p:nvPr/>
            </p:nvSpPr>
            <p:spPr>
              <a:xfrm>
                <a:off x="3851920" y="3676760"/>
                <a:ext cx="1778051" cy="1077796"/>
              </a:xfrm>
              <a:prstGeom prst="rect">
                <a:avLst/>
              </a:prstGeom>
              <a:blipFill>
                <a:blip r:embed="rId3"/>
                <a:stretch>
                  <a:fillRect l="-14041" b="-10169"/>
                </a:stretch>
              </a:blipFill>
            </p:spPr>
            <p:txBody>
              <a:bodyPr/>
              <a:lstStyle/>
              <a:p>
                <a:r>
                  <a:rPr lang="en-US">
                    <a:noFill/>
                  </a:rPr>
                  <a:t> </a:t>
                </a:r>
              </a:p>
            </p:txBody>
          </p:sp>
        </mc:Fallback>
      </mc:AlternateContent>
      <p:sp>
        <p:nvSpPr>
          <p:cNvPr id="9" name="Tekstvak 8">
            <a:extLst>
              <a:ext uri="{FF2B5EF4-FFF2-40B4-BE49-F238E27FC236}">
                <a16:creationId xmlns:a16="http://schemas.microsoft.com/office/drawing/2014/main" id="{816A16B7-366E-41ED-9F38-F30D56BFD040}"/>
              </a:ext>
            </a:extLst>
          </p:cNvPr>
          <p:cNvSpPr txBox="1"/>
          <p:nvPr/>
        </p:nvSpPr>
        <p:spPr>
          <a:xfrm>
            <a:off x="992284" y="1543622"/>
            <a:ext cx="7576056" cy="2585323"/>
          </a:xfrm>
          <a:prstGeom prst="rect">
            <a:avLst/>
          </a:prstGeom>
          <a:noFill/>
        </p:spPr>
        <p:txBody>
          <a:bodyPr wrap="square" rtlCol="0" anchor="t">
            <a:spAutoFit/>
          </a:bodyPr>
          <a:lstStyle/>
          <a:p>
            <a:r>
              <a:rPr lang="nl-NL" dirty="0">
                <a:latin typeface="Arial"/>
                <a:cs typeface="Arial"/>
              </a:rPr>
              <a:t>1  = cementpleister		D= 0,015m	</a:t>
            </a:r>
            <a:r>
              <a:rPr lang="el-GR" dirty="0">
                <a:latin typeface="Arial"/>
                <a:cs typeface="Arial"/>
              </a:rPr>
              <a:t> λ</a:t>
            </a:r>
            <a:r>
              <a:rPr lang="nl-NL" dirty="0">
                <a:latin typeface="Arial"/>
                <a:cs typeface="Arial"/>
              </a:rPr>
              <a:t>   = 0,9	</a:t>
            </a:r>
            <a:endParaRPr lang="nl-NL" dirty="0">
              <a:latin typeface="Calibri"/>
              <a:cs typeface="Calibri"/>
            </a:endParaRPr>
          </a:p>
          <a:p>
            <a:r>
              <a:rPr lang="nl-NL" dirty="0">
                <a:latin typeface="Arial"/>
                <a:cs typeface="Arial"/>
              </a:rPr>
              <a:t>2  = kalkzandsteen 1900 kg	D= 0,100m	</a:t>
            </a:r>
            <a:r>
              <a:rPr lang="el-GR" dirty="0">
                <a:latin typeface="Arial"/>
                <a:cs typeface="Arial"/>
              </a:rPr>
              <a:t> λ</a:t>
            </a:r>
            <a:r>
              <a:rPr lang="nl-NL" dirty="0">
                <a:latin typeface="Arial"/>
                <a:cs typeface="Arial"/>
              </a:rPr>
              <a:t>   = 0,9</a:t>
            </a:r>
            <a:endParaRPr lang="nl-NL" dirty="0">
              <a:latin typeface="Arial" pitchFamily="34" charset="0"/>
              <a:cs typeface="Arial" pitchFamily="34" charset="0"/>
            </a:endParaRPr>
          </a:p>
          <a:p>
            <a:r>
              <a:rPr lang="nl-NL" dirty="0">
                <a:latin typeface="Arial"/>
                <a:cs typeface="Arial"/>
              </a:rPr>
              <a:t>3  = PS-schuim (geëxpandeerd)	D= 0,090m	</a:t>
            </a:r>
            <a:r>
              <a:rPr lang="el-GR" dirty="0">
                <a:latin typeface="Arial"/>
                <a:cs typeface="Arial"/>
              </a:rPr>
              <a:t> λ</a:t>
            </a:r>
            <a:r>
              <a:rPr lang="nl-NL" dirty="0">
                <a:latin typeface="Arial"/>
                <a:cs typeface="Arial"/>
              </a:rPr>
              <a:t>   = 0,035</a:t>
            </a:r>
            <a:endParaRPr lang="nl-NL" dirty="0">
              <a:latin typeface="Arial" pitchFamily="34" charset="0"/>
              <a:cs typeface="Arial" pitchFamily="34" charset="0"/>
            </a:endParaRPr>
          </a:p>
          <a:p>
            <a:r>
              <a:rPr lang="nl-NL" dirty="0">
                <a:latin typeface="Arial"/>
                <a:cs typeface="Arial"/>
              </a:rPr>
              <a:t>4  = luchtspouw			D= 0,030m	</a:t>
            </a:r>
            <a:r>
              <a:rPr lang="el-GR" dirty="0">
                <a:latin typeface="Arial"/>
                <a:cs typeface="Arial"/>
              </a:rPr>
              <a:t> </a:t>
            </a:r>
            <a:r>
              <a:rPr lang="nl-NL" dirty="0">
                <a:latin typeface="Arial"/>
                <a:cs typeface="Arial"/>
              </a:rPr>
              <a:t>     = 0,18</a:t>
            </a:r>
            <a:endParaRPr lang="nl-NL" dirty="0">
              <a:latin typeface="Arial" pitchFamily="34" charset="0"/>
              <a:cs typeface="Arial" pitchFamily="34" charset="0"/>
            </a:endParaRPr>
          </a:p>
          <a:p>
            <a:r>
              <a:rPr lang="nl-NL" dirty="0">
                <a:latin typeface="Arial"/>
                <a:cs typeface="Arial"/>
              </a:rPr>
              <a:t>5  = baksteen (rood) 1600 kg	D= 0,100m	</a:t>
            </a:r>
            <a:r>
              <a:rPr lang="el-GR" dirty="0">
                <a:latin typeface="Arial"/>
                <a:cs typeface="Arial"/>
              </a:rPr>
              <a:t> λ</a:t>
            </a:r>
            <a:r>
              <a:rPr lang="nl-NL" dirty="0">
                <a:latin typeface="Arial"/>
                <a:cs typeface="Arial"/>
              </a:rPr>
              <a:t>   = 0,6</a:t>
            </a:r>
            <a:endParaRPr lang="nl-NL" dirty="0">
              <a:latin typeface="Arial" pitchFamily="34" charset="0"/>
              <a:cs typeface="Arial" pitchFamily="34" charset="0"/>
            </a:endParaRPr>
          </a:p>
          <a:p>
            <a:pPr marL="342900" indent="-342900">
              <a:buAutoNum type="arabicPlain" startAt="5"/>
            </a:pPr>
            <a:endParaRPr lang="nl-NL" dirty="0">
              <a:latin typeface="Arial" pitchFamily="34" charset="0"/>
              <a:cs typeface="Arial" pitchFamily="34" charset="0"/>
            </a:endParaRPr>
          </a:p>
          <a:p>
            <a:pPr marL="342900" indent="-342900">
              <a:buAutoNum type="arabicPlain" startAt="5"/>
            </a:pPr>
            <a:endParaRPr lang="nl-NL" dirty="0">
              <a:latin typeface="Arial" pitchFamily="34" charset="0"/>
              <a:cs typeface="Arial" pitchFamily="34" charset="0"/>
            </a:endParaRPr>
          </a:p>
          <a:p>
            <a:endParaRPr lang="nl-NL" dirty="0">
              <a:latin typeface="Arial"/>
              <a:cs typeface="Arial"/>
            </a:endParaRPr>
          </a:p>
          <a:p>
            <a:endParaRPr lang="nl-NL" dirty="0">
              <a:latin typeface="Arial" pitchFamily="34" charset="0"/>
              <a:cs typeface="Arial" pitchFamily="34" charset="0"/>
            </a:endParaRPr>
          </a:p>
        </p:txBody>
      </p:sp>
    </p:spTree>
    <p:extLst>
      <p:ext uri="{BB962C8B-B14F-4D97-AF65-F5344CB8AC3E}">
        <p14:creationId xmlns:p14="http://schemas.microsoft.com/office/powerpoint/2010/main" val="1346939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dirty="0">
                <a:latin typeface="Arial" pitchFamily="34" charset="0"/>
                <a:cs typeface="Arial" pitchFamily="34" charset="0"/>
              </a:rPr>
              <a:t>Berekenen van de R</a:t>
            </a:r>
            <a:r>
              <a:rPr lang="nl-NL" b="1" baseline="-25000" dirty="0">
                <a:latin typeface="Arial" pitchFamily="34" charset="0"/>
                <a:cs typeface="Arial" pitchFamily="34" charset="0"/>
              </a:rPr>
              <a:t>c</a:t>
            </a:r>
            <a:r>
              <a:rPr lang="nl-NL" b="1" dirty="0">
                <a:latin typeface="Arial" pitchFamily="34" charset="0"/>
                <a:cs typeface="Arial" pitchFamily="34" charset="0"/>
              </a:rPr>
              <a:t>-waarde</a:t>
            </a: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p:sp>
        <p:nvSpPr>
          <p:cNvPr id="9" name="Tekstvak 8">
            <a:extLst>
              <a:ext uri="{FF2B5EF4-FFF2-40B4-BE49-F238E27FC236}">
                <a16:creationId xmlns:a16="http://schemas.microsoft.com/office/drawing/2014/main" id="{816A16B7-366E-41ED-9F38-F30D56BFD040}"/>
              </a:ext>
            </a:extLst>
          </p:cNvPr>
          <p:cNvSpPr txBox="1"/>
          <p:nvPr/>
        </p:nvSpPr>
        <p:spPr>
          <a:xfrm>
            <a:off x="212636" y="1470529"/>
            <a:ext cx="8931363" cy="2585323"/>
          </a:xfrm>
          <a:prstGeom prst="rect">
            <a:avLst/>
          </a:prstGeom>
          <a:noFill/>
        </p:spPr>
        <p:txBody>
          <a:bodyPr wrap="square" rtlCol="0" anchor="t">
            <a:spAutoFit/>
          </a:bodyPr>
          <a:lstStyle/>
          <a:p>
            <a:r>
              <a:rPr lang="nl-NL" dirty="0">
                <a:latin typeface="Arial"/>
                <a:cs typeface="Arial"/>
              </a:rPr>
              <a:t>1  = cementpleister		D= 0,015m	</a:t>
            </a:r>
            <a:r>
              <a:rPr lang="el-GR" dirty="0">
                <a:latin typeface="Arial"/>
                <a:cs typeface="Arial"/>
              </a:rPr>
              <a:t> λ</a:t>
            </a:r>
            <a:r>
              <a:rPr lang="nl-NL" dirty="0">
                <a:latin typeface="Arial"/>
                <a:cs typeface="Arial"/>
              </a:rPr>
              <a:t>   = 0,9		</a:t>
            </a:r>
            <a:r>
              <a:rPr lang="nl-NL" dirty="0" err="1">
                <a:latin typeface="Arial" pitchFamily="34" charset="0"/>
                <a:cs typeface="Arial" pitchFamily="34" charset="0"/>
              </a:rPr>
              <a:t>R</a:t>
            </a:r>
            <a:r>
              <a:rPr lang="nl-NL" baseline="-25000" dirty="0" err="1">
                <a:latin typeface="Arial" pitchFamily="34" charset="0"/>
                <a:cs typeface="Arial" pitchFamily="34" charset="0"/>
              </a:rPr>
              <a:t>m</a:t>
            </a:r>
            <a:r>
              <a:rPr lang="nl-NL" baseline="-25000" dirty="0">
                <a:latin typeface="Arial" pitchFamily="34" charset="0"/>
                <a:cs typeface="Arial" pitchFamily="34" charset="0"/>
              </a:rPr>
              <a:t> </a:t>
            </a:r>
            <a:r>
              <a:rPr lang="nl-NL" dirty="0">
                <a:latin typeface="Arial" pitchFamily="34" charset="0"/>
                <a:cs typeface="Arial" pitchFamily="34" charset="0"/>
              </a:rPr>
              <a:t>=0,016</a:t>
            </a:r>
            <a:endParaRPr lang="nl-NL" baseline="-25000" dirty="0">
              <a:latin typeface="Arial" pitchFamily="34" charset="0"/>
              <a:cs typeface="Arial" pitchFamily="34" charset="0"/>
            </a:endParaRPr>
          </a:p>
          <a:p>
            <a:r>
              <a:rPr lang="nl-NL" dirty="0">
                <a:latin typeface="Arial"/>
                <a:cs typeface="Arial"/>
              </a:rPr>
              <a:t>2  = kalkzandsteen 1900 kg	D= 0,100m	</a:t>
            </a:r>
            <a:r>
              <a:rPr lang="el-GR" dirty="0">
                <a:latin typeface="Arial"/>
                <a:cs typeface="Arial"/>
              </a:rPr>
              <a:t> λ</a:t>
            </a:r>
            <a:r>
              <a:rPr lang="nl-NL" dirty="0">
                <a:latin typeface="Arial"/>
                <a:cs typeface="Arial"/>
              </a:rPr>
              <a:t>   = 0,9		</a:t>
            </a:r>
            <a:r>
              <a:rPr lang="nl-NL" dirty="0" err="1">
                <a:latin typeface="Arial" pitchFamily="34" charset="0"/>
                <a:cs typeface="Arial" pitchFamily="34" charset="0"/>
              </a:rPr>
              <a:t>R</a:t>
            </a:r>
            <a:r>
              <a:rPr lang="nl-NL" baseline="-25000" dirty="0" err="1">
                <a:latin typeface="Arial" pitchFamily="34" charset="0"/>
                <a:cs typeface="Arial" pitchFamily="34" charset="0"/>
              </a:rPr>
              <a:t>m</a:t>
            </a:r>
            <a:r>
              <a:rPr lang="nl-NL" baseline="-25000" dirty="0">
                <a:latin typeface="Arial" pitchFamily="34" charset="0"/>
                <a:cs typeface="Arial" pitchFamily="34" charset="0"/>
              </a:rPr>
              <a:t> </a:t>
            </a:r>
            <a:r>
              <a:rPr lang="nl-NL" dirty="0">
                <a:latin typeface="Arial" pitchFamily="34" charset="0"/>
                <a:cs typeface="Arial" pitchFamily="34" charset="0"/>
              </a:rPr>
              <a:t>=0,111</a:t>
            </a:r>
          </a:p>
          <a:p>
            <a:r>
              <a:rPr lang="nl-NL" dirty="0">
                <a:latin typeface="Arial"/>
                <a:cs typeface="Arial"/>
              </a:rPr>
              <a:t>3  = PS-schuim (geëxpandeerd)	D= 0,090m	</a:t>
            </a:r>
            <a:r>
              <a:rPr lang="el-GR" dirty="0">
                <a:latin typeface="Arial"/>
                <a:cs typeface="Arial"/>
              </a:rPr>
              <a:t> λ</a:t>
            </a:r>
            <a:r>
              <a:rPr lang="nl-NL" dirty="0">
                <a:latin typeface="Arial"/>
                <a:cs typeface="Arial"/>
              </a:rPr>
              <a:t>   = 0,035	</a:t>
            </a:r>
            <a:r>
              <a:rPr lang="nl-NL" dirty="0" err="1">
                <a:latin typeface="Arial" pitchFamily="34" charset="0"/>
                <a:cs typeface="Arial" pitchFamily="34" charset="0"/>
              </a:rPr>
              <a:t>R</a:t>
            </a:r>
            <a:r>
              <a:rPr lang="nl-NL" baseline="-25000" dirty="0" err="1">
                <a:latin typeface="Arial" pitchFamily="34" charset="0"/>
                <a:cs typeface="Arial" pitchFamily="34" charset="0"/>
              </a:rPr>
              <a:t>m</a:t>
            </a:r>
            <a:r>
              <a:rPr lang="nl-NL" baseline="-25000" dirty="0">
                <a:latin typeface="Arial" pitchFamily="34" charset="0"/>
                <a:cs typeface="Arial" pitchFamily="34" charset="0"/>
              </a:rPr>
              <a:t> </a:t>
            </a:r>
            <a:r>
              <a:rPr lang="nl-NL" dirty="0">
                <a:latin typeface="Arial" pitchFamily="34" charset="0"/>
                <a:cs typeface="Arial" pitchFamily="34" charset="0"/>
              </a:rPr>
              <a:t>=2,57</a:t>
            </a:r>
          </a:p>
          <a:p>
            <a:r>
              <a:rPr lang="nl-NL" dirty="0">
                <a:latin typeface="Arial"/>
                <a:cs typeface="Arial"/>
              </a:rPr>
              <a:t>4  = luchtspouw			D= 0,030m	</a:t>
            </a:r>
            <a:r>
              <a:rPr lang="el-GR" dirty="0">
                <a:latin typeface="Arial"/>
                <a:cs typeface="Arial"/>
              </a:rPr>
              <a:t> </a:t>
            </a:r>
            <a:r>
              <a:rPr lang="nl-NL" dirty="0">
                <a:latin typeface="Arial"/>
                <a:cs typeface="Arial"/>
              </a:rPr>
              <a:t>     = 0,18	</a:t>
            </a:r>
            <a:r>
              <a:rPr lang="nl-NL" dirty="0" err="1">
                <a:latin typeface="Arial" pitchFamily="34" charset="0"/>
                <a:cs typeface="Arial" pitchFamily="34" charset="0"/>
              </a:rPr>
              <a:t>R</a:t>
            </a:r>
            <a:r>
              <a:rPr lang="nl-NL" baseline="-25000" dirty="0" err="1">
                <a:latin typeface="Arial" pitchFamily="34" charset="0"/>
                <a:cs typeface="Arial" pitchFamily="34" charset="0"/>
              </a:rPr>
              <a:t>m</a:t>
            </a:r>
            <a:r>
              <a:rPr lang="nl-NL" baseline="-25000" dirty="0">
                <a:latin typeface="Arial" pitchFamily="34" charset="0"/>
                <a:cs typeface="Arial" pitchFamily="34" charset="0"/>
              </a:rPr>
              <a:t> </a:t>
            </a:r>
            <a:r>
              <a:rPr lang="nl-NL" dirty="0">
                <a:latin typeface="Arial" pitchFamily="34" charset="0"/>
                <a:cs typeface="Arial" pitchFamily="34" charset="0"/>
              </a:rPr>
              <a:t>=0,18</a:t>
            </a:r>
          </a:p>
          <a:p>
            <a:r>
              <a:rPr lang="nl-NL" dirty="0">
                <a:latin typeface="Arial"/>
                <a:cs typeface="Arial"/>
              </a:rPr>
              <a:t>5  = baksteen (rood) 1600 kg	D= 0,100m	</a:t>
            </a:r>
            <a:r>
              <a:rPr lang="el-GR" dirty="0">
                <a:latin typeface="Arial"/>
                <a:cs typeface="Arial"/>
              </a:rPr>
              <a:t> λ</a:t>
            </a:r>
            <a:r>
              <a:rPr lang="nl-NL" dirty="0">
                <a:latin typeface="Arial"/>
                <a:cs typeface="Arial"/>
              </a:rPr>
              <a:t>   = 0,6	</a:t>
            </a:r>
            <a:r>
              <a:rPr lang="nl-NL" dirty="0">
                <a:latin typeface="Arial" pitchFamily="34" charset="0"/>
                <a:cs typeface="Arial" pitchFamily="34" charset="0"/>
              </a:rPr>
              <a:t> 	</a:t>
            </a:r>
            <a:r>
              <a:rPr lang="nl-NL" dirty="0" err="1">
                <a:latin typeface="Arial" pitchFamily="34" charset="0"/>
                <a:cs typeface="Arial" pitchFamily="34" charset="0"/>
              </a:rPr>
              <a:t>R</a:t>
            </a:r>
            <a:r>
              <a:rPr lang="nl-NL" baseline="-25000" dirty="0" err="1">
                <a:latin typeface="Arial" pitchFamily="34" charset="0"/>
                <a:cs typeface="Arial" pitchFamily="34" charset="0"/>
              </a:rPr>
              <a:t>m</a:t>
            </a:r>
            <a:r>
              <a:rPr lang="nl-NL" baseline="-25000" dirty="0">
                <a:latin typeface="Arial" pitchFamily="34" charset="0"/>
                <a:cs typeface="Arial" pitchFamily="34" charset="0"/>
              </a:rPr>
              <a:t> </a:t>
            </a:r>
            <a:r>
              <a:rPr lang="nl-NL" dirty="0">
                <a:latin typeface="Arial" pitchFamily="34" charset="0"/>
                <a:cs typeface="Arial" pitchFamily="34" charset="0"/>
              </a:rPr>
              <a:t>=0,16</a:t>
            </a:r>
          </a:p>
          <a:p>
            <a:pPr marL="342900" indent="-342900">
              <a:buAutoNum type="arabicPlain" startAt="5"/>
            </a:pPr>
            <a:endParaRPr lang="nl-NL" dirty="0">
              <a:latin typeface="Arial" pitchFamily="34" charset="0"/>
              <a:cs typeface="Arial" pitchFamily="34" charset="0"/>
            </a:endParaRPr>
          </a:p>
          <a:p>
            <a:pPr marL="342900" indent="-342900">
              <a:buAutoNum type="arabicPlain" startAt="5"/>
            </a:pPr>
            <a:endParaRPr lang="nl-NL" dirty="0">
              <a:latin typeface="Arial" pitchFamily="34" charset="0"/>
              <a:cs typeface="Arial" pitchFamily="34" charset="0"/>
            </a:endParaRPr>
          </a:p>
          <a:p>
            <a:endParaRPr lang="nl-NL" dirty="0">
              <a:latin typeface="Arial"/>
              <a:cs typeface="Arial"/>
            </a:endParaRPr>
          </a:p>
          <a:p>
            <a:endParaRPr lang="nl-NL" dirty="0">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4" name="Rechthoek 3">
                <a:extLst>
                  <a:ext uri="{FF2B5EF4-FFF2-40B4-BE49-F238E27FC236}">
                    <a16:creationId xmlns:a16="http://schemas.microsoft.com/office/drawing/2014/main" id="{F38605FC-925D-4ED9-813D-B5FD016E60EB}"/>
                  </a:ext>
                </a:extLst>
              </p:cNvPr>
              <p:cNvSpPr/>
              <p:nvPr/>
            </p:nvSpPr>
            <p:spPr>
              <a:xfrm>
                <a:off x="3128528" y="4140640"/>
                <a:ext cx="2110258" cy="104272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nor/>
                        </m:rPr>
                        <a:rPr lang="nl-NL" sz="3200" dirty="0">
                          <a:solidFill>
                            <a:srgbClr val="FF0000"/>
                          </a:solidFill>
                          <a:latin typeface="Arial" pitchFamily="34" charset="0"/>
                          <a:cs typeface="Arial" pitchFamily="34" charset="0"/>
                        </a:rPr>
                        <m:t>R</m:t>
                      </m:r>
                      <m:r>
                        <m:rPr>
                          <m:nor/>
                        </m:rPr>
                        <a:rPr lang="nl-NL" sz="3200" baseline="-25000" dirty="0">
                          <a:solidFill>
                            <a:srgbClr val="FF0000"/>
                          </a:solidFill>
                          <a:latin typeface="Arial" pitchFamily="34" charset="0"/>
                          <a:cs typeface="Arial" pitchFamily="34" charset="0"/>
                        </a:rPr>
                        <m:t>c</m:t>
                      </m:r>
                      <m:r>
                        <a:rPr lang="nl-NL" sz="3200" i="1" baseline="30000">
                          <a:solidFill>
                            <a:srgbClr val="FF0000"/>
                          </a:solidFill>
                          <a:latin typeface="Cambria Math"/>
                          <a:cs typeface="Arial" pitchFamily="34" charset="0"/>
                        </a:rPr>
                        <m:t>=</m:t>
                      </m:r>
                      <m:f>
                        <m:fPr>
                          <m:ctrlPr>
                            <a:rPr lang="nl-NL" sz="3200" i="1" baseline="30000">
                              <a:solidFill>
                                <a:srgbClr val="FF0000"/>
                              </a:solidFill>
                              <a:latin typeface="Cambria Math" panose="02040503050406030204" pitchFamily="18" charset="0"/>
                              <a:cs typeface="Arial" pitchFamily="34" charset="0"/>
                            </a:rPr>
                          </m:ctrlPr>
                        </m:fPr>
                        <m:num>
                          <m:r>
                            <m:rPr>
                              <m:nor/>
                            </m:rPr>
                            <a:rPr lang="nl-NL" sz="3200" dirty="0">
                              <a:solidFill>
                                <a:srgbClr val="FF0000"/>
                              </a:solidFill>
                              <a:latin typeface="Arial" pitchFamily="34" charset="0"/>
                              <a:cs typeface="Arial" pitchFamily="34" charset="0"/>
                            </a:rPr>
                            <m:t>Ʃ</m:t>
                          </m:r>
                          <m:r>
                            <m:rPr>
                              <m:nor/>
                            </m:rPr>
                            <a:rPr lang="nl-NL" sz="3200" dirty="0">
                              <a:solidFill>
                                <a:srgbClr val="FF0000"/>
                              </a:solidFill>
                              <a:latin typeface="Arial" pitchFamily="34" charset="0"/>
                              <a:cs typeface="Arial" pitchFamily="34" charset="0"/>
                            </a:rPr>
                            <m:t>Rm</m:t>
                          </m:r>
                          <m:r>
                            <m:rPr>
                              <m:nor/>
                            </m:rPr>
                            <a:rPr lang="nl-NL" sz="3200" baseline="-25000" dirty="0">
                              <a:solidFill>
                                <a:srgbClr val="FF0000"/>
                              </a:solidFill>
                              <a:latin typeface="Arial" pitchFamily="34" charset="0"/>
                              <a:cs typeface="Arial" pitchFamily="34" charset="0"/>
                            </a:rPr>
                            <m:t> </m:t>
                          </m:r>
                        </m:num>
                        <m:den>
                          <m:r>
                            <a:rPr lang="nl-NL" sz="3200">
                              <a:solidFill>
                                <a:srgbClr val="FF0000"/>
                              </a:solidFill>
                              <a:latin typeface="Cambria Math"/>
                              <a:cs typeface="Arial" pitchFamily="34" charset="0"/>
                            </a:rPr>
                            <m:t>1+</m:t>
                          </m:r>
                          <m:r>
                            <m:rPr>
                              <m:nor/>
                            </m:rPr>
                            <a:rPr lang="el-GR" sz="3200">
                              <a:solidFill>
                                <a:srgbClr val="FF0000"/>
                              </a:solidFill>
                            </a:rPr>
                            <m:t>α</m:t>
                          </m:r>
                        </m:den>
                      </m:f>
                    </m:oMath>
                  </m:oMathPara>
                </a14:m>
                <a:endParaRPr lang="nl-NL" sz="3200" dirty="0"/>
              </a:p>
            </p:txBody>
          </p:sp>
        </mc:Choice>
        <mc:Fallback>
          <p:sp>
            <p:nvSpPr>
              <p:cNvPr id="4" name="Rechthoek 3">
                <a:extLst>
                  <a:ext uri="{FF2B5EF4-FFF2-40B4-BE49-F238E27FC236}">
                    <a16:creationId xmlns:a16="http://schemas.microsoft.com/office/drawing/2014/main" id="{F38605FC-925D-4ED9-813D-B5FD016E60EB}"/>
                  </a:ext>
                </a:extLst>
              </p:cNvPr>
              <p:cNvSpPr>
                <a:spLocks noRot="1" noChangeAspect="1" noMove="1" noResize="1" noEditPoints="1" noAdjustHandles="1" noChangeArrowheads="1" noChangeShapeType="1" noTextEdit="1"/>
              </p:cNvSpPr>
              <p:nvPr/>
            </p:nvSpPr>
            <p:spPr>
              <a:xfrm>
                <a:off x="3128528" y="4140640"/>
                <a:ext cx="2110258" cy="1042721"/>
              </a:xfrm>
              <a:prstGeom prst="rect">
                <a:avLst/>
              </a:prstGeom>
              <a:blipFill>
                <a:blip r:embed="rId2"/>
                <a:stretch>
                  <a:fillRect t="-2339"/>
                </a:stretch>
              </a:blipFill>
            </p:spPr>
            <p:txBody>
              <a:bodyPr/>
              <a:lstStyle/>
              <a:p>
                <a:r>
                  <a:rPr lang="nl-NL">
                    <a:noFill/>
                  </a:rPr>
                  <a:t> </a:t>
                </a:r>
              </a:p>
            </p:txBody>
          </p:sp>
        </mc:Fallback>
      </mc:AlternateContent>
    </p:spTree>
    <p:extLst>
      <p:ext uri="{BB962C8B-B14F-4D97-AF65-F5344CB8AC3E}">
        <p14:creationId xmlns:p14="http://schemas.microsoft.com/office/powerpoint/2010/main" val="1056521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dirty="0">
                <a:latin typeface="Arial" pitchFamily="34" charset="0"/>
                <a:cs typeface="Arial" pitchFamily="34" charset="0"/>
              </a:rPr>
              <a:t>Het berekenen R</a:t>
            </a:r>
            <a:r>
              <a:rPr lang="nl-NL" b="1" baseline="-25000" dirty="0">
                <a:latin typeface="Arial" pitchFamily="34" charset="0"/>
                <a:cs typeface="Arial" pitchFamily="34" charset="0"/>
              </a:rPr>
              <a:t>c</a:t>
            </a:r>
            <a:r>
              <a:rPr lang="nl-NL" b="1" dirty="0">
                <a:latin typeface="Arial" pitchFamily="34" charset="0"/>
                <a:cs typeface="Arial" pitchFamily="34" charset="0"/>
              </a:rPr>
              <a:t> waarde</a:t>
            </a: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0" name="Tekstvak 9"/>
              <p:cNvSpPr txBox="1"/>
              <p:nvPr/>
            </p:nvSpPr>
            <p:spPr>
              <a:xfrm>
                <a:off x="-2" y="1905740"/>
                <a:ext cx="9144002" cy="361945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nor/>
                        </m:rPr>
                        <a:rPr lang="nl-NL" sz="2000" dirty="0" smtClean="0">
                          <a:solidFill>
                            <a:srgbClr val="FF0000"/>
                          </a:solidFill>
                          <a:latin typeface="Arial" pitchFamily="34" charset="0"/>
                          <a:cs typeface="Arial" pitchFamily="34" charset="0"/>
                        </a:rPr>
                        <m:t>R</m:t>
                      </m:r>
                      <m:r>
                        <m:rPr>
                          <m:nor/>
                        </m:rPr>
                        <a:rPr lang="nl-NL" sz="2000" baseline="-25000" dirty="0" smtClean="0">
                          <a:solidFill>
                            <a:srgbClr val="FF0000"/>
                          </a:solidFill>
                          <a:latin typeface="Arial" pitchFamily="34" charset="0"/>
                          <a:cs typeface="Arial" pitchFamily="34" charset="0"/>
                        </a:rPr>
                        <m:t>c</m:t>
                      </m:r>
                      <m:r>
                        <a:rPr lang="nl-NL" sz="2000" i="1" baseline="30000">
                          <a:solidFill>
                            <a:srgbClr val="FF0000"/>
                          </a:solidFill>
                          <a:latin typeface="Cambria Math"/>
                          <a:cs typeface="Arial" pitchFamily="34" charset="0"/>
                        </a:rPr>
                        <m:t>=</m:t>
                      </m:r>
                      <m:f>
                        <m:fPr>
                          <m:ctrlPr>
                            <a:rPr lang="nl-NL" sz="2000" i="1" baseline="30000">
                              <a:solidFill>
                                <a:srgbClr val="FF0000"/>
                              </a:solidFill>
                              <a:latin typeface="Cambria Math" panose="02040503050406030204" pitchFamily="18" charset="0"/>
                              <a:cs typeface="Arial" pitchFamily="34" charset="0"/>
                            </a:rPr>
                          </m:ctrlPr>
                        </m:fPr>
                        <m:num>
                          <m:r>
                            <m:rPr>
                              <m:nor/>
                            </m:rPr>
                            <a:rPr lang="nl-NL" sz="2000" dirty="0">
                              <a:solidFill>
                                <a:srgbClr val="FF0000"/>
                              </a:solidFill>
                              <a:latin typeface="Arial" pitchFamily="34" charset="0"/>
                              <a:cs typeface="Arial" pitchFamily="34" charset="0"/>
                            </a:rPr>
                            <m:t>Ʃ</m:t>
                          </m:r>
                          <m:r>
                            <m:rPr>
                              <m:nor/>
                            </m:rPr>
                            <a:rPr lang="nl-NL" sz="2000" dirty="0">
                              <a:solidFill>
                                <a:srgbClr val="FF0000"/>
                              </a:solidFill>
                              <a:latin typeface="Arial" pitchFamily="34" charset="0"/>
                              <a:cs typeface="Arial" pitchFamily="34" charset="0"/>
                            </a:rPr>
                            <m:t>Rm</m:t>
                          </m:r>
                          <m:r>
                            <m:rPr>
                              <m:nor/>
                            </m:rPr>
                            <a:rPr lang="nl-NL" sz="2000" baseline="-25000" dirty="0">
                              <a:solidFill>
                                <a:srgbClr val="FF0000"/>
                              </a:solidFill>
                              <a:latin typeface="Arial" pitchFamily="34" charset="0"/>
                              <a:cs typeface="Arial" pitchFamily="34" charset="0"/>
                            </a:rPr>
                            <m:t> </m:t>
                          </m:r>
                        </m:num>
                        <m:den>
                          <m:r>
                            <a:rPr lang="nl-NL" sz="2000">
                              <a:solidFill>
                                <a:srgbClr val="FF0000"/>
                              </a:solidFill>
                              <a:latin typeface="Cambria Math"/>
                              <a:cs typeface="Arial" pitchFamily="34" charset="0"/>
                            </a:rPr>
                            <m:t>1+</m:t>
                          </m:r>
                          <m:r>
                            <m:rPr>
                              <m:nor/>
                            </m:rPr>
                            <a:rPr lang="el-GR" sz="2000">
                              <a:solidFill>
                                <a:srgbClr val="FF0000"/>
                              </a:solidFill>
                            </a:rPr>
                            <m:t>α</m:t>
                          </m:r>
                        </m:den>
                      </m:f>
                    </m:oMath>
                  </m:oMathPara>
                </a14:m>
                <a:endParaRPr lang="nl-NL" sz="2000" baseline="-25000" dirty="0">
                  <a:solidFill>
                    <a:srgbClr val="FF0000"/>
                  </a:solidFill>
                  <a:latin typeface="Arial" pitchFamily="34" charset="0"/>
                  <a:cs typeface="Arial" pitchFamily="34" charset="0"/>
                </a:endParaRPr>
              </a:p>
              <a:p>
                <a:pPr algn="ctr"/>
                <a:endParaRPr lang="nl-NL" dirty="0">
                  <a:solidFill>
                    <a:srgbClr val="FF0000"/>
                  </a:solidFill>
                  <a:latin typeface="Arial" pitchFamily="34" charset="0"/>
                  <a:cs typeface="Arial" pitchFamily="34" charset="0"/>
                </a:endParaRPr>
              </a:p>
              <a:p>
                <a:pPr algn="ctr"/>
                <a:endParaRPr lang="nl-NL" dirty="0"/>
              </a:p>
              <a:p>
                <a:pPr algn="ctr"/>
                <a:endParaRPr lang="nl-NL" sz="2000" dirty="0">
                  <a:solidFill>
                    <a:srgbClr val="FF0000"/>
                  </a:solidFill>
                  <a:latin typeface="Arial" pitchFamily="34" charset="0"/>
                  <a:cs typeface="Arial" pitchFamily="34" charset="0"/>
                </a:endParaRPr>
              </a:p>
              <a:p>
                <a:pPr algn="ctr"/>
                <a14:m>
                  <m:oMathPara xmlns:m="http://schemas.openxmlformats.org/officeDocument/2006/math">
                    <m:oMathParaPr>
                      <m:jc m:val="centerGroup"/>
                    </m:oMathParaPr>
                    <m:oMath xmlns:m="http://schemas.openxmlformats.org/officeDocument/2006/math">
                      <m:r>
                        <m:rPr>
                          <m:nor/>
                        </m:rPr>
                        <a:rPr lang="nl-NL" sz="2000" dirty="0">
                          <a:solidFill>
                            <a:srgbClr val="FF0000"/>
                          </a:solidFill>
                          <a:latin typeface="Arial" pitchFamily="34" charset="0"/>
                          <a:cs typeface="Arial" pitchFamily="34" charset="0"/>
                        </a:rPr>
                        <m:t>R</m:t>
                      </m:r>
                      <m:r>
                        <m:rPr>
                          <m:nor/>
                        </m:rPr>
                        <a:rPr lang="nl-NL" sz="2000" baseline="-25000" dirty="0">
                          <a:solidFill>
                            <a:srgbClr val="FF0000"/>
                          </a:solidFill>
                          <a:latin typeface="Arial" pitchFamily="34" charset="0"/>
                          <a:cs typeface="Arial" pitchFamily="34" charset="0"/>
                        </a:rPr>
                        <m:t>c</m:t>
                      </m:r>
                      <m:r>
                        <a:rPr lang="nl-NL" sz="2000" i="1" baseline="30000" smtClean="0">
                          <a:solidFill>
                            <a:srgbClr val="FF0000"/>
                          </a:solidFill>
                          <a:latin typeface="Cambria Math"/>
                          <a:cs typeface="Arial" pitchFamily="34" charset="0"/>
                        </a:rPr>
                        <m:t>=</m:t>
                      </m:r>
                      <m:f>
                        <m:fPr>
                          <m:ctrlPr>
                            <a:rPr lang="nl-NL" sz="2000" i="1" baseline="30000" smtClean="0">
                              <a:solidFill>
                                <a:srgbClr val="FF0000"/>
                              </a:solidFill>
                              <a:latin typeface="Cambria Math" panose="02040503050406030204" pitchFamily="18" charset="0"/>
                              <a:cs typeface="Arial" pitchFamily="34" charset="0"/>
                            </a:rPr>
                          </m:ctrlPr>
                        </m:fPr>
                        <m:num>
                          <m:r>
                            <m:rPr>
                              <m:nor/>
                            </m:rPr>
                            <a:rPr lang="nl-NL" sz="2000" dirty="0">
                              <a:solidFill>
                                <a:srgbClr val="FF0000"/>
                              </a:solidFill>
                              <a:latin typeface="Arial" pitchFamily="34" charset="0"/>
                              <a:cs typeface="Arial" pitchFamily="34" charset="0"/>
                            </a:rPr>
                            <m:t>R</m:t>
                          </m:r>
                          <m:r>
                            <m:rPr>
                              <m:nor/>
                            </m:rPr>
                            <a:rPr lang="nl-NL" sz="2000" baseline="-25000" dirty="0">
                              <a:solidFill>
                                <a:srgbClr val="FF0000"/>
                              </a:solidFill>
                              <a:latin typeface="Arial" pitchFamily="34" charset="0"/>
                              <a:cs typeface="Arial" pitchFamily="34" charset="0"/>
                            </a:rPr>
                            <m:t>1</m:t>
                          </m:r>
                          <m:r>
                            <m:rPr>
                              <m:nor/>
                            </m:rPr>
                            <a:rPr lang="nl-NL" sz="2000" dirty="0">
                              <a:solidFill>
                                <a:srgbClr val="FF0000"/>
                              </a:solidFill>
                              <a:latin typeface="Arial" pitchFamily="34" charset="0"/>
                              <a:cs typeface="Arial" pitchFamily="34" charset="0"/>
                            </a:rPr>
                            <m:t> + </m:t>
                          </m:r>
                          <m:r>
                            <m:rPr>
                              <m:nor/>
                            </m:rPr>
                            <a:rPr lang="nl-NL" sz="2000" dirty="0">
                              <a:solidFill>
                                <a:srgbClr val="FF0000"/>
                              </a:solidFill>
                              <a:latin typeface="Arial" pitchFamily="34" charset="0"/>
                              <a:cs typeface="Arial" pitchFamily="34" charset="0"/>
                            </a:rPr>
                            <m:t>R</m:t>
                          </m:r>
                          <m:r>
                            <m:rPr>
                              <m:nor/>
                            </m:rPr>
                            <a:rPr lang="nl-NL" sz="2000" baseline="-25000" dirty="0">
                              <a:solidFill>
                                <a:srgbClr val="FF0000"/>
                              </a:solidFill>
                              <a:latin typeface="Arial" pitchFamily="34" charset="0"/>
                              <a:cs typeface="Arial" pitchFamily="34" charset="0"/>
                            </a:rPr>
                            <m:t>2</m:t>
                          </m:r>
                          <m:r>
                            <m:rPr>
                              <m:nor/>
                            </m:rPr>
                            <a:rPr lang="nl-NL" sz="2000" dirty="0">
                              <a:solidFill>
                                <a:srgbClr val="FF0000"/>
                              </a:solidFill>
                              <a:latin typeface="Arial" pitchFamily="34" charset="0"/>
                              <a:cs typeface="Arial" pitchFamily="34" charset="0"/>
                            </a:rPr>
                            <m:t> + </m:t>
                          </m:r>
                          <m:r>
                            <m:rPr>
                              <m:nor/>
                            </m:rPr>
                            <a:rPr lang="nl-NL" sz="2000" dirty="0">
                              <a:solidFill>
                                <a:srgbClr val="FF0000"/>
                              </a:solidFill>
                              <a:latin typeface="Arial" pitchFamily="34" charset="0"/>
                              <a:cs typeface="Arial" pitchFamily="34" charset="0"/>
                            </a:rPr>
                            <m:t>R</m:t>
                          </m:r>
                          <m:r>
                            <m:rPr>
                              <m:nor/>
                            </m:rPr>
                            <a:rPr lang="nl-NL" sz="2000" baseline="-25000" dirty="0">
                              <a:solidFill>
                                <a:srgbClr val="FF0000"/>
                              </a:solidFill>
                              <a:latin typeface="Arial" pitchFamily="34" charset="0"/>
                              <a:cs typeface="Arial" pitchFamily="34" charset="0"/>
                            </a:rPr>
                            <m:t>3</m:t>
                          </m:r>
                          <m:r>
                            <m:rPr>
                              <m:nor/>
                            </m:rPr>
                            <a:rPr lang="nl-NL" sz="2000" dirty="0">
                              <a:solidFill>
                                <a:srgbClr val="FF0000"/>
                              </a:solidFill>
                              <a:latin typeface="Arial" pitchFamily="34" charset="0"/>
                              <a:cs typeface="Arial" pitchFamily="34" charset="0"/>
                            </a:rPr>
                            <m:t> + </m:t>
                          </m:r>
                          <m:r>
                            <m:rPr>
                              <m:nor/>
                            </m:rPr>
                            <a:rPr lang="nl-NL" sz="2000" dirty="0">
                              <a:solidFill>
                                <a:srgbClr val="FF0000"/>
                              </a:solidFill>
                              <a:latin typeface="Arial" pitchFamily="34" charset="0"/>
                              <a:cs typeface="Arial" pitchFamily="34" charset="0"/>
                            </a:rPr>
                            <m:t>R</m:t>
                          </m:r>
                          <m:r>
                            <m:rPr>
                              <m:nor/>
                            </m:rPr>
                            <a:rPr lang="nl-NL" sz="2000" baseline="-25000" dirty="0">
                              <a:solidFill>
                                <a:srgbClr val="FF0000"/>
                              </a:solidFill>
                              <a:latin typeface="Arial" pitchFamily="34" charset="0"/>
                              <a:cs typeface="Arial" pitchFamily="34" charset="0"/>
                            </a:rPr>
                            <m:t>4</m:t>
                          </m:r>
                          <m:r>
                            <m:rPr>
                              <m:nor/>
                            </m:rPr>
                            <a:rPr lang="nl-NL" sz="2000" dirty="0">
                              <a:solidFill>
                                <a:srgbClr val="FF0000"/>
                              </a:solidFill>
                              <a:latin typeface="Arial" pitchFamily="34" charset="0"/>
                              <a:cs typeface="Arial" pitchFamily="34" charset="0"/>
                            </a:rPr>
                            <m:t> + </m:t>
                          </m:r>
                          <m:r>
                            <m:rPr>
                              <m:nor/>
                            </m:rPr>
                            <a:rPr lang="nl-NL" sz="2000" dirty="0">
                              <a:solidFill>
                                <a:srgbClr val="FF0000"/>
                              </a:solidFill>
                              <a:latin typeface="Arial" pitchFamily="34" charset="0"/>
                              <a:cs typeface="Arial" pitchFamily="34" charset="0"/>
                            </a:rPr>
                            <m:t>R</m:t>
                          </m:r>
                          <m:r>
                            <m:rPr>
                              <m:nor/>
                            </m:rPr>
                            <a:rPr lang="nl-NL" sz="2000" baseline="-25000" dirty="0">
                              <a:solidFill>
                                <a:srgbClr val="FF0000"/>
                              </a:solidFill>
                              <a:latin typeface="Arial" pitchFamily="34" charset="0"/>
                              <a:cs typeface="Arial" pitchFamily="34" charset="0"/>
                            </a:rPr>
                            <m:t>5</m:t>
                          </m:r>
                        </m:num>
                        <m:den>
                          <m:r>
                            <a:rPr lang="nl-NL" sz="2000" b="0" i="0" smtClean="0">
                              <a:solidFill>
                                <a:srgbClr val="FF0000"/>
                              </a:solidFill>
                              <a:latin typeface="Cambria Math"/>
                              <a:cs typeface="Arial" pitchFamily="34" charset="0"/>
                            </a:rPr>
                            <m:t>1+</m:t>
                          </m:r>
                          <m:r>
                            <m:rPr>
                              <m:nor/>
                            </m:rPr>
                            <a:rPr lang="el-GR" sz="2000">
                              <a:solidFill>
                                <a:srgbClr val="FF0000"/>
                              </a:solidFill>
                            </a:rPr>
                            <m:t>α</m:t>
                          </m:r>
                        </m:den>
                      </m:f>
                    </m:oMath>
                  </m:oMathPara>
                </a14:m>
                <a:endParaRPr lang="nl-NL" sz="2000" baseline="30000" dirty="0">
                  <a:latin typeface="Arial" pitchFamily="34" charset="0"/>
                  <a:cs typeface="Arial" pitchFamily="34" charset="0"/>
                </a:endParaRPr>
              </a:p>
              <a:p>
                <a:endParaRPr lang="nl-NL" dirty="0">
                  <a:latin typeface="Arial" pitchFamily="34" charset="0"/>
                  <a:cs typeface="Arial" pitchFamily="34" charset="0"/>
                </a:endParaRPr>
              </a:p>
              <a:p>
                <a:r>
                  <a:rPr lang="el-GR" sz="4000" dirty="0"/>
                  <a:t>α</a:t>
                </a:r>
                <a:r>
                  <a:rPr lang="nl-NL" sz="2000" dirty="0">
                    <a:latin typeface="Arial" pitchFamily="34" charset="0"/>
                    <a:cs typeface="Arial" pitchFamily="34" charset="0"/>
                  </a:rPr>
                  <a:t>= Correctiefactor = 0,05</a:t>
                </a:r>
              </a:p>
              <a:p>
                <a:endParaRPr lang="nl-NL" sz="2000" dirty="0">
                  <a:latin typeface="Arial" pitchFamily="34" charset="0"/>
                  <a:cs typeface="Arial" pitchFamily="34" charset="0"/>
                </a:endParaRPr>
              </a:p>
              <a:p>
                <a:endParaRPr lang="nl-NL" dirty="0">
                  <a:solidFill>
                    <a:schemeClr val="tx1"/>
                  </a:solidFill>
                  <a:latin typeface="Arial" pitchFamily="34" charset="0"/>
                  <a:cs typeface="Arial" pitchFamily="34" charset="0"/>
                </a:endParaRPr>
              </a:p>
            </p:txBody>
          </p:sp>
        </mc:Choice>
        <mc:Fallback>
          <p:sp>
            <p:nvSpPr>
              <p:cNvPr id="10" name="Tekstvak 9"/>
              <p:cNvSpPr txBox="1">
                <a:spLocks noRot="1" noChangeAspect="1" noMove="1" noResize="1" noEditPoints="1" noAdjustHandles="1" noChangeArrowheads="1" noChangeShapeType="1" noTextEdit="1"/>
              </p:cNvSpPr>
              <p:nvPr/>
            </p:nvSpPr>
            <p:spPr>
              <a:xfrm>
                <a:off x="-2" y="1905740"/>
                <a:ext cx="9144002" cy="3619452"/>
              </a:xfrm>
              <a:prstGeom prst="rect">
                <a:avLst/>
              </a:prstGeom>
              <a:blipFill>
                <a:blip r:embed="rId2"/>
                <a:stretch>
                  <a:fillRect l="-2333" t="-169"/>
                </a:stretch>
              </a:blipFill>
            </p:spPr>
            <p:txBody>
              <a:bodyPr/>
              <a:lstStyle/>
              <a:p>
                <a:r>
                  <a:rPr lang="nl-NL">
                    <a:noFill/>
                  </a:rPr>
                  <a:t> </a:t>
                </a:r>
              </a:p>
            </p:txBody>
          </p:sp>
        </mc:Fallback>
      </mc:AlternateContent>
    </p:spTree>
    <p:extLst>
      <p:ext uri="{BB962C8B-B14F-4D97-AF65-F5344CB8AC3E}">
        <p14:creationId xmlns:p14="http://schemas.microsoft.com/office/powerpoint/2010/main" val="2984393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a:latin typeface="Arial" pitchFamily="34" charset="0"/>
                <a:cs typeface="Arial" pitchFamily="34" charset="0"/>
              </a:rPr>
              <a:t>Het berekenen R</a:t>
            </a:r>
            <a:r>
              <a:rPr lang="nl-NL" b="1" baseline="-25000">
                <a:latin typeface="Arial" pitchFamily="34" charset="0"/>
                <a:cs typeface="Arial" pitchFamily="34" charset="0"/>
              </a:rPr>
              <a:t>c</a:t>
            </a:r>
            <a:r>
              <a:rPr lang="nl-NL" b="1">
                <a:latin typeface="Arial" pitchFamily="34" charset="0"/>
                <a:cs typeface="Arial" pitchFamily="34" charset="0"/>
              </a:rPr>
              <a:t> waarde</a:t>
            </a: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0" name="Tekstvak 9"/>
              <p:cNvSpPr txBox="1"/>
              <p:nvPr/>
            </p:nvSpPr>
            <p:spPr>
              <a:xfrm>
                <a:off x="-2" y="1905740"/>
                <a:ext cx="9144002" cy="3485570"/>
              </a:xfrm>
              <a:prstGeom prst="rect">
                <a:avLst/>
              </a:prstGeom>
              <a:noFill/>
            </p:spPr>
            <p:txBody>
              <a:bodyPr wrap="square" rtlCol="0">
                <a:spAutoFit/>
              </a:bodyPr>
              <a:lstStyle/>
              <a:p>
                <a:pPr algn="ctr"/>
                <a:endParaRPr lang="nl-NL" sz="2000" baseline="-25000" dirty="0">
                  <a:solidFill>
                    <a:srgbClr val="FF0000"/>
                  </a:solidFill>
                  <a:latin typeface="Arial" pitchFamily="34" charset="0"/>
                  <a:cs typeface="Arial" pitchFamily="34" charset="0"/>
                </a:endParaRPr>
              </a:p>
              <a:p>
                <a:pPr algn="ctr"/>
                <a14:m>
                  <m:oMathPara xmlns:m="http://schemas.openxmlformats.org/officeDocument/2006/math">
                    <m:oMathParaPr>
                      <m:jc m:val="centerGroup"/>
                    </m:oMathParaPr>
                    <m:oMath xmlns:m="http://schemas.openxmlformats.org/officeDocument/2006/math">
                      <m:r>
                        <m:rPr>
                          <m:nor/>
                        </m:rPr>
                        <a:rPr lang="nl-NL" sz="2000" dirty="0">
                          <a:solidFill>
                            <a:srgbClr val="FF0000"/>
                          </a:solidFill>
                          <a:latin typeface="Arial" pitchFamily="34" charset="0"/>
                          <a:cs typeface="Arial" pitchFamily="34" charset="0"/>
                        </a:rPr>
                        <m:t>R</m:t>
                      </m:r>
                      <m:r>
                        <m:rPr>
                          <m:nor/>
                        </m:rPr>
                        <a:rPr lang="nl-NL" sz="2000" baseline="-25000" dirty="0">
                          <a:solidFill>
                            <a:srgbClr val="FF0000"/>
                          </a:solidFill>
                          <a:latin typeface="Arial" pitchFamily="34" charset="0"/>
                          <a:cs typeface="Arial" pitchFamily="34" charset="0"/>
                        </a:rPr>
                        <m:t>c</m:t>
                      </m:r>
                      <m:r>
                        <a:rPr lang="nl-NL" sz="2000" i="1" baseline="30000" smtClean="0">
                          <a:solidFill>
                            <a:srgbClr val="FF0000"/>
                          </a:solidFill>
                          <a:latin typeface="Cambria Math"/>
                          <a:cs typeface="Arial" pitchFamily="34" charset="0"/>
                        </a:rPr>
                        <m:t>=</m:t>
                      </m:r>
                      <m:f>
                        <m:fPr>
                          <m:ctrlPr>
                            <a:rPr lang="nl-NL" sz="2000" i="1" baseline="30000" smtClean="0">
                              <a:solidFill>
                                <a:srgbClr val="FF0000"/>
                              </a:solidFill>
                              <a:latin typeface="Cambria Math" panose="02040503050406030204" pitchFamily="18" charset="0"/>
                              <a:cs typeface="Arial" pitchFamily="34" charset="0"/>
                            </a:rPr>
                          </m:ctrlPr>
                        </m:fPr>
                        <m:num>
                          <m:r>
                            <m:rPr>
                              <m:nor/>
                            </m:rPr>
                            <a:rPr lang="nl-NL" sz="2000" b="0" i="0" dirty="0" smtClean="0">
                              <a:solidFill>
                                <a:srgbClr val="FF0000"/>
                              </a:solidFill>
                              <a:latin typeface="Arial" pitchFamily="34" charset="0"/>
                              <a:cs typeface="Arial" pitchFamily="34" charset="0"/>
                            </a:rPr>
                            <m:t>0,015/0,9 </m:t>
                          </m:r>
                          <m:r>
                            <m:rPr>
                              <m:nor/>
                            </m:rPr>
                            <a:rPr lang="nl-NL" sz="2000" dirty="0">
                              <a:solidFill>
                                <a:srgbClr val="FF0000"/>
                              </a:solidFill>
                              <a:latin typeface="Arial" pitchFamily="34" charset="0"/>
                              <a:cs typeface="Arial" pitchFamily="34" charset="0"/>
                            </a:rPr>
                            <m:t>+ </m:t>
                          </m:r>
                          <m:r>
                            <m:rPr>
                              <m:nor/>
                            </m:rPr>
                            <a:rPr lang="nl-NL" sz="2000" b="0" i="0" dirty="0" smtClean="0">
                              <a:solidFill>
                                <a:srgbClr val="FF0000"/>
                              </a:solidFill>
                              <a:latin typeface="Arial" pitchFamily="34" charset="0"/>
                              <a:cs typeface="Arial" pitchFamily="34" charset="0"/>
                            </a:rPr>
                            <m:t>0,1/0,</m:t>
                          </m:r>
                          <m:r>
                            <m:rPr>
                              <m:nor/>
                            </m:rPr>
                            <a:rPr lang="nl-NL" sz="2000" b="0" i="0" dirty="0" smtClean="0">
                              <a:solidFill>
                                <a:srgbClr val="FF0000"/>
                              </a:solidFill>
                              <a:latin typeface="Arial" pitchFamily="34" charset="0"/>
                              <a:cs typeface="Arial" pitchFamily="34" charset="0"/>
                            </a:rPr>
                            <m:t>9</m:t>
                          </m:r>
                          <m:r>
                            <m:rPr>
                              <m:nor/>
                            </m:rPr>
                            <a:rPr lang="nl-NL" sz="2000" dirty="0">
                              <a:solidFill>
                                <a:srgbClr val="FF0000"/>
                              </a:solidFill>
                              <a:latin typeface="Arial" pitchFamily="34" charset="0"/>
                              <a:cs typeface="Arial" pitchFamily="34" charset="0"/>
                            </a:rPr>
                            <m:t>+ </m:t>
                          </m:r>
                          <m:r>
                            <m:rPr>
                              <m:nor/>
                            </m:rPr>
                            <a:rPr lang="nl-NL" sz="2000" b="0" i="0" dirty="0" smtClean="0">
                              <a:solidFill>
                                <a:srgbClr val="FF0000"/>
                              </a:solidFill>
                              <a:latin typeface="Arial" pitchFamily="34" charset="0"/>
                              <a:cs typeface="Arial" pitchFamily="34" charset="0"/>
                            </a:rPr>
                            <m:t>0,09/0,035 </m:t>
                          </m:r>
                          <m:r>
                            <m:rPr>
                              <m:nor/>
                            </m:rPr>
                            <a:rPr lang="nl-NL" sz="2000" dirty="0">
                              <a:solidFill>
                                <a:srgbClr val="FF0000"/>
                              </a:solidFill>
                              <a:latin typeface="Arial" pitchFamily="34" charset="0"/>
                              <a:cs typeface="Arial" pitchFamily="34" charset="0"/>
                            </a:rPr>
                            <m:t>+ </m:t>
                          </m:r>
                          <m:r>
                            <m:rPr>
                              <m:nor/>
                            </m:rPr>
                            <a:rPr lang="nl-NL" sz="2000" b="0" i="0" dirty="0" smtClean="0">
                              <a:solidFill>
                                <a:srgbClr val="FF0000"/>
                              </a:solidFill>
                              <a:latin typeface="Arial" pitchFamily="34" charset="0"/>
                              <a:cs typeface="Arial" pitchFamily="34" charset="0"/>
                            </a:rPr>
                            <m:t>0,18 </m:t>
                          </m:r>
                          <m:r>
                            <m:rPr>
                              <m:nor/>
                            </m:rPr>
                            <a:rPr lang="nl-NL" sz="2000" dirty="0">
                              <a:solidFill>
                                <a:srgbClr val="FF0000"/>
                              </a:solidFill>
                              <a:latin typeface="Arial" pitchFamily="34" charset="0"/>
                              <a:cs typeface="Arial" pitchFamily="34" charset="0"/>
                            </a:rPr>
                            <m:t>+ </m:t>
                          </m:r>
                          <m:r>
                            <m:rPr>
                              <m:nor/>
                            </m:rPr>
                            <a:rPr lang="nl-NL" sz="2000" b="0" i="0" dirty="0" smtClean="0">
                              <a:solidFill>
                                <a:srgbClr val="FF0000"/>
                              </a:solidFill>
                              <a:latin typeface="Arial" pitchFamily="34" charset="0"/>
                              <a:cs typeface="Arial" pitchFamily="34" charset="0"/>
                            </a:rPr>
                            <m:t>0,1/0,6</m:t>
                          </m:r>
                        </m:num>
                        <m:den>
                          <m:r>
                            <a:rPr lang="nl-NL" sz="2000" b="0" i="0" smtClean="0">
                              <a:solidFill>
                                <a:srgbClr val="FF0000"/>
                              </a:solidFill>
                              <a:latin typeface="Cambria Math"/>
                              <a:cs typeface="Arial" pitchFamily="34" charset="0"/>
                            </a:rPr>
                            <m:t>1+</m:t>
                          </m:r>
                          <m:r>
                            <a:rPr lang="nl-NL" sz="2000" b="0" i="1" smtClean="0">
                              <a:solidFill>
                                <a:srgbClr val="FF0000"/>
                              </a:solidFill>
                              <a:latin typeface="Cambria Math"/>
                              <a:cs typeface="Arial" pitchFamily="34" charset="0"/>
                            </a:rPr>
                            <m:t>0,05</m:t>
                          </m:r>
                        </m:den>
                      </m:f>
                    </m:oMath>
                  </m:oMathPara>
                </a14:m>
                <a:endParaRPr lang="nl-NL" sz="2000" baseline="30000" dirty="0">
                  <a:latin typeface="Arial" pitchFamily="34" charset="0"/>
                  <a:cs typeface="Arial" pitchFamily="34" charset="0"/>
                </a:endParaRPr>
              </a:p>
              <a:p>
                <a:endParaRPr lang="nl-NL" dirty="0">
                  <a:latin typeface="Arial" pitchFamily="34" charset="0"/>
                  <a:cs typeface="Arial" pitchFamily="34" charset="0"/>
                </a:endParaRPr>
              </a:p>
              <a:p>
                <a:pPr algn="ctr"/>
                <a:endParaRPr lang="nl-NL" dirty="0">
                  <a:solidFill>
                    <a:srgbClr val="FF0000"/>
                  </a:solidFill>
                  <a:latin typeface="Arial" pitchFamily="34" charset="0"/>
                  <a:cs typeface="Arial" pitchFamily="34" charset="0"/>
                </a:endParaRPr>
              </a:p>
              <a:p>
                <a:pPr algn="ctr"/>
                <a:endParaRPr lang="nl-NL" dirty="0">
                  <a:solidFill>
                    <a:srgbClr val="FF0000"/>
                  </a:solidFill>
                  <a:latin typeface="Arial" pitchFamily="34" charset="0"/>
                  <a:cs typeface="Arial" pitchFamily="34" charset="0"/>
                </a:endParaRPr>
              </a:p>
              <a:p>
                <a:pPr algn="ctr"/>
                <a14:m>
                  <m:oMathPara xmlns:m="http://schemas.openxmlformats.org/officeDocument/2006/math">
                    <m:oMathParaPr>
                      <m:jc m:val="centerGroup"/>
                    </m:oMathParaPr>
                    <m:oMath xmlns:m="http://schemas.openxmlformats.org/officeDocument/2006/math">
                      <m:r>
                        <m:rPr>
                          <m:nor/>
                        </m:rPr>
                        <a:rPr lang="nl-NL" dirty="0">
                          <a:solidFill>
                            <a:srgbClr val="FF0000"/>
                          </a:solidFill>
                          <a:latin typeface="Arial" pitchFamily="34" charset="0"/>
                          <a:cs typeface="Arial" pitchFamily="34" charset="0"/>
                        </a:rPr>
                        <m:t>R</m:t>
                      </m:r>
                      <m:r>
                        <m:rPr>
                          <m:nor/>
                        </m:rPr>
                        <a:rPr lang="nl-NL" baseline="-25000" dirty="0">
                          <a:solidFill>
                            <a:srgbClr val="FF0000"/>
                          </a:solidFill>
                          <a:latin typeface="Arial" pitchFamily="34" charset="0"/>
                          <a:cs typeface="Arial" pitchFamily="34" charset="0"/>
                        </a:rPr>
                        <m:t>c</m:t>
                      </m:r>
                      <m:r>
                        <a:rPr lang="nl-NL" i="1" baseline="30000">
                          <a:solidFill>
                            <a:srgbClr val="FF0000"/>
                          </a:solidFill>
                          <a:latin typeface="Cambria Math"/>
                          <a:cs typeface="Arial" pitchFamily="34" charset="0"/>
                        </a:rPr>
                        <m:t>=</m:t>
                      </m:r>
                      <m:f>
                        <m:fPr>
                          <m:ctrlPr>
                            <a:rPr lang="nl-NL" i="1" baseline="30000">
                              <a:solidFill>
                                <a:srgbClr val="FF0000"/>
                              </a:solidFill>
                              <a:latin typeface="Cambria Math" panose="02040503050406030204" pitchFamily="18" charset="0"/>
                              <a:cs typeface="Arial" pitchFamily="34" charset="0"/>
                            </a:rPr>
                          </m:ctrlPr>
                        </m:fPr>
                        <m:num>
                          <m:r>
                            <m:rPr>
                              <m:nor/>
                            </m:rPr>
                            <a:rPr lang="nl-NL" b="0" i="0" dirty="0" smtClean="0">
                              <a:solidFill>
                                <a:srgbClr val="FF0000"/>
                              </a:solidFill>
                              <a:latin typeface="Arial" pitchFamily="34" charset="0"/>
                              <a:cs typeface="Arial" pitchFamily="34" charset="0"/>
                            </a:rPr>
                            <m:t>3,0</m:t>
                          </m:r>
                          <m:r>
                            <a:rPr lang="nl-NL" b="0" i="1" dirty="0" smtClean="0">
                              <a:solidFill>
                                <a:srgbClr val="FF0000"/>
                              </a:solidFill>
                              <a:latin typeface="Cambria Math" panose="02040503050406030204" pitchFamily="18" charset="0"/>
                              <a:cs typeface="Arial" pitchFamily="34" charset="0"/>
                            </a:rPr>
                            <m:t>46</m:t>
                          </m:r>
                        </m:num>
                        <m:den>
                          <m:r>
                            <a:rPr lang="nl-NL" b="0" i="0" dirty="0" smtClean="0">
                              <a:solidFill>
                                <a:srgbClr val="FF0000"/>
                              </a:solidFill>
                              <a:latin typeface="Cambria Math" panose="02040503050406030204" pitchFamily="18" charset="0"/>
                              <a:cs typeface="Arial" pitchFamily="34" charset="0"/>
                            </a:rPr>
                            <m:t>1</m:t>
                          </m:r>
                          <m:r>
                            <a:rPr lang="nl-NL" i="1" smtClean="0">
                              <a:solidFill>
                                <a:srgbClr val="FF0000"/>
                              </a:solidFill>
                              <a:latin typeface="Cambria Math"/>
                              <a:cs typeface="Arial" pitchFamily="34" charset="0"/>
                            </a:rPr>
                            <m:t>,05</m:t>
                          </m:r>
                        </m:den>
                      </m:f>
                    </m:oMath>
                  </m:oMathPara>
                </a14:m>
                <a:endParaRPr lang="nl-NL" dirty="0">
                  <a:solidFill>
                    <a:srgbClr val="FF0000"/>
                  </a:solidFill>
                  <a:latin typeface="Arial" pitchFamily="34" charset="0"/>
                  <a:cs typeface="Arial" pitchFamily="34" charset="0"/>
                </a:endParaRPr>
              </a:p>
              <a:p>
                <a:pPr algn="ctr"/>
                <a:endParaRPr lang="nl-NL" dirty="0">
                  <a:solidFill>
                    <a:srgbClr val="FF0000"/>
                  </a:solidFill>
                  <a:latin typeface="Arial" pitchFamily="34" charset="0"/>
                  <a:cs typeface="Arial" pitchFamily="34" charset="0"/>
                </a:endParaRPr>
              </a:p>
              <a:p>
                <a:pPr algn="ctr"/>
                <a:endParaRPr lang="nl-NL" dirty="0">
                  <a:solidFill>
                    <a:srgbClr val="FF0000"/>
                  </a:solidFill>
                  <a:latin typeface="Arial" pitchFamily="34" charset="0"/>
                  <a:cs typeface="Arial" pitchFamily="34" charset="0"/>
                </a:endParaRPr>
              </a:p>
              <a:p>
                <a:pPr algn="ctr"/>
                <a:endParaRPr lang="nl-NL" dirty="0">
                  <a:solidFill>
                    <a:srgbClr val="FF0000"/>
                  </a:solidFill>
                  <a:latin typeface="Arial" pitchFamily="34" charset="0"/>
                  <a:cs typeface="Arial" pitchFamily="34" charset="0"/>
                </a:endParaRPr>
              </a:p>
              <a:p>
                <a:pPr algn="ctr"/>
                <a14:m>
                  <m:oMath xmlns:m="http://schemas.openxmlformats.org/officeDocument/2006/math">
                    <m:r>
                      <m:rPr>
                        <m:nor/>
                      </m:rPr>
                      <a:rPr lang="nl-NL" dirty="0" smtClean="0">
                        <a:solidFill>
                          <a:srgbClr val="FF0000"/>
                        </a:solidFill>
                        <a:latin typeface="Arial" pitchFamily="34" charset="0"/>
                        <a:cs typeface="Arial" pitchFamily="34" charset="0"/>
                      </a:rPr>
                      <m:t>R</m:t>
                    </m:r>
                    <m:r>
                      <m:rPr>
                        <m:nor/>
                      </m:rPr>
                      <a:rPr lang="nl-NL" baseline="-25000" dirty="0" smtClean="0">
                        <a:solidFill>
                          <a:srgbClr val="FF0000"/>
                        </a:solidFill>
                        <a:latin typeface="Arial" pitchFamily="34" charset="0"/>
                        <a:cs typeface="Arial" pitchFamily="34" charset="0"/>
                      </a:rPr>
                      <m:t>c</m:t>
                    </m:r>
                  </m:oMath>
                </a14:m>
                <a:r>
                  <a:rPr lang="nl-NL" dirty="0">
                    <a:solidFill>
                      <a:srgbClr val="FF0000"/>
                    </a:solidFill>
                    <a:latin typeface="Arial" pitchFamily="34" charset="0"/>
                    <a:cs typeface="Arial" pitchFamily="34" charset="0"/>
                  </a:rPr>
                  <a:t>=2,90</a:t>
                </a:r>
                <a:endParaRPr lang="nl-NL" dirty="0">
                  <a:solidFill>
                    <a:schemeClr val="tx1"/>
                  </a:solidFill>
                  <a:latin typeface="Arial" pitchFamily="34" charset="0"/>
                  <a:cs typeface="Arial" pitchFamily="34" charset="0"/>
                </a:endParaRPr>
              </a:p>
            </p:txBody>
          </p:sp>
        </mc:Choice>
        <mc:Fallback>
          <p:sp>
            <p:nvSpPr>
              <p:cNvPr id="10" name="Tekstvak 9"/>
              <p:cNvSpPr txBox="1">
                <a:spLocks noRot="1" noChangeAspect="1" noMove="1" noResize="1" noEditPoints="1" noAdjustHandles="1" noChangeArrowheads="1" noChangeShapeType="1" noTextEdit="1"/>
              </p:cNvSpPr>
              <p:nvPr/>
            </p:nvSpPr>
            <p:spPr>
              <a:xfrm>
                <a:off x="-2" y="1905740"/>
                <a:ext cx="9144002" cy="3485570"/>
              </a:xfrm>
              <a:prstGeom prst="rect">
                <a:avLst/>
              </a:prstGeom>
              <a:blipFill>
                <a:blip r:embed="rId2"/>
                <a:stretch>
                  <a:fillRect b="-175"/>
                </a:stretch>
              </a:blipFill>
            </p:spPr>
            <p:txBody>
              <a:bodyPr/>
              <a:lstStyle/>
              <a:p>
                <a:r>
                  <a:rPr lang="nl-NL">
                    <a:noFill/>
                  </a:rPr>
                  <a:t> </a:t>
                </a:r>
              </a:p>
            </p:txBody>
          </p:sp>
        </mc:Fallback>
      </mc:AlternateContent>
    </p:spTree>
    <p:extLst>
      <p:ext uri="{BB962C8B-B14F-4D97-AF65-F5344CB8AC3E}">
        <p14:creationId xmlns:p14="http://schemas.microsoft.com/office/powerpoint/2010/main" val="4174902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dirty="0">
                <a:latin typeface="Arial" pitchFamily="34" charset="0"/>
                <a:cs typeface="Arial" pitchFamily="34" charset="0"/>
              </a:rPr>
              <a:t>Berekenen </a:t>
            </a:r>
            <a:r>
              <a:rPr lang="nl-NL" b="1" dirty="0" err="1">
                <a:latin typeface="Arial" pitchFamily="34" charset="0"/>
                <a:cs typeface="Arial" pitchFamily="34" charset="0"/>
              </a:rPr>
              <a:t>R</a:t>
            </a:r>
            <a:r>
              <a:rPr lang="nl-NL" b="1" baseline="-25000" dirty="0" err="1">
                <a:latin typeface="Arial" pitchFamily="34" charset="0"/>
                <a:cs typeface="Arial" pitchFamily="34" charset="0"/>
              </a:rPr>
              <a:t>tot</a:t>
            </a:r>
            <a:r>
              <a:rPr lang="nl-NL" b="1" dirty="0">
                <a:latin typeface="Arial" pitchFamily="34" charset="0"/>
                <a:cs typeface="Arial" pitchFamily="34" charset="0"/>
              </a:rPr>
              <a:t> </a:t>
            </a: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0" name="Tekstvak 9"/>
              <p:cNvSpPr txBox="1"/>
              <p:nvPr/>
            </p:nvSpPr>
            <p:spPr>
              <a:xfrm>
                <a:off x="1100400" y="1905740"/>
                <a:ext cx="7576056" cy="3600986"/>
              </a:xfrm>
              <a:prstGeom prst="rect">
                <a:avLst/>
              </a:prstGeom>
              <a:noFill/>
            </p:spPr>
            <p:txBody>
              <a:bodyPr wrap="square" rtlCol="0">
                <a:spAutoFit/>
              </a:bodyPr>
              <a:lstStyle/>
              <a:p>
                <a:pPr algn="ctr"/>
                <a:r>
                  <a:rPr lang="nl-NL" dirty="0" err="1">
                    <a:solidFill>
                      <a:srgbClr val="FF0000"/>
                    </a:solidFill>
                    <a:latin typeface="Arial" pitchFamily="34" charset="0"/>
                    <a:cs typeface="Arial" pitchFamily="34" charset="0"/>
                  </a:rPr>
                  <a:t>R</a:t>
                </a:r>
                <a:r>
                  <a:rPr lang="nl-NL" baseline="-25000" dirty="0" err="1">
                    <a:solidFill>
                      <a:srgbClr val="FF0000"/>
                    </a:solidFill>
                    <a:latin typeface="Arial" pitchFamily="34" charset="0"/>
                    <a:cs typeface="Arial" pitchFamily="34" charset="0"/>
                  </a:rPr>
                  <a:t>tot</a:t>
                </a:r>
                <a:r>
                  <a:rPr lang="nl-NL" baseline="-25000" dirty="0">
                    <a:solidFill>
                      <a:srgbClr val="FF0000"/>
                    </a:solidFill>
                    <a:latin typeface="Arial" pitchFamily="34" charset="0"/>
                    <a:cs typeface="Arial" pitchFamily="34" charset="0"/>
                  </a:rPr>
                  <a:t> </a:t>
                </a:r>
                <a:r>
                  <a:rPr lang="nl-NL" dirty="0">
                    <a:solidFill>
                      <a:srgbClr val="FF0000"/>
                    </a:solidFill>
                    <a:latin typeface="Arial" pitchFamily="34" charset="0"/>
                    <a:cs typeface="Arial" pitchFamily="34" charset="0"/>
                  </a:rPr>
                  <a:t>= </a:t>
                </a:r>
                <a:r>
                  <a:rPr lang="nl-NL" dirty="0" err="1">
                    <a:solidFill>
                      <a:srgbClr val="FF0000"/>
                    </a:solidFill>
                    <a:latin typeface="Arial" pitchFamily="34" charset="0"/>
                    <a:cs typeface="Arial" pitchFamily="34" charset="0"/>
                  </a:rPr>
                  <a:t>R</a:t>
                </a:r>
                <a:r>
                  <a:rPr lang="nl-NL" baseline="-25000" dirty="0" err="1">
                    <a:solidFill>
                      <a:srgbClr val="FF0000"/>
                    </a:solidFill>
                    <a:latin typeface="Arial" pitchFamily="34" charset="0"/>
                    <a:cs typeface="Arial" pitchFamily="34" charset="0"/>
                  </a:rPr>
                  <a:t>i</a:t>
                </a:r>
                <a:r>
                  <a:rPr lang="nl-NL" baseline="-25000" dirty="0">
                    <a:solidFill>
                      <a:srgbClr val="FF0000"/>
                    </a:solidFill>
                    <a:latin typeface="Arial" pitchFamily="34" charset="0"/>
                    <a:cs typeface="Arial" pitchFamily="34" charset="0"/>
                  </a:rPr>
                  <a:t> </a:t>
                </a:r>
                <a:r>
                  <a:rPr lang="nl-NL" dirty="0">
                    <a:solidFill>
                      <a:srgbClr val="FF0000"/>
                    </a:solidFill>
                    <a:latin typeface="Arial" pitchFamily="34" charset="0"/>
                    <a:cs typeface="Arial" pitchFamily="34" charset="0"/>
                  </a:rPr>
                  <a:t>+ </a:t>
                </a:r>
                <a:r>
                  <a:rPr lang="nl-NL" dirty="0" err="1">
                    <a:solidFill>
                      <a:srgbClr val="FF0000"/>
                    </a:solidFill>
                    <a:latin typeface="Arial" pitchFamily="34" charset="0"/>
                    <a:cs typeface="Arial" pitchFamily="34" charset="0"/>
                  </a:rPr>
                  <a:t>ƩR</a:t>
                </a:r>
                <a:r>
                  <a:rPr lang="nl-NL" baseline="-25000" dirty="0" err="1">
                    <a:solidFill>
                      <a:srgbClr val="FF0000"/>
                    </a:solidFill>
                    <a:latin typeface="Arial" pitchFamily="34" charset="0"/>
                    <a:cs typeface="Arial" pitchFamily="34" charset="0"/>
                  </a:rPr>
                  <a:t>m</a:t>
                </a:r>
                <a:r>
                  <a:rPr lang="nl-NL" baseline="-25000" dirty="0">
                    <a:solidFill>
                      <a:srgbClr val="FF0000"/>
                    </a:solidFill>
                    <a:latin typeface="Arial" pitchFamily="34" charset="0"/>
                    <a:cs typeface="Arial" pitchFamily="34" charset="0"/>
                  </a:rPr>
                  <a:t> </a:t>
                </a:r>
                <a:r>
                  <a:rPr lang="nl-NL" dirty="0">
                    <a:solidFill>
                      <a:srgbClr val="FF0000"/>
                    </a:solidFill>
                    <a:latin typeface="Arial" pitchFamily="34" charset="0"/>
                    <a:cs typeface="Arial" pitchFamily="34" charset="0"/>
                  </a:rPr>
                  <a:t>+ R</a:t>
                </a:r>
                <a:r>
                  <a:rPr lang="nl-NL" baseline="-25000" dirty="0">
                    <a:solidFill>
                      <a:srgbClr val="FF0000"/>
                    </a:solidFill>
                    <a:latin typeface="Arial" pitchFamily="34" charset="0"/>
                    <a:cs typeface="Arial" pitchFamily="34" charset="0"/>
                  </a:rPr>
                  <a:t>e</a:t>
                </a:r>
              </a:p>
              <a:p>
                <a:pPr algn="ctr"/>
                <a:endParaRPr lang="nl-NL" dirty="0">
                  <a:solidFill>
                    <a:srgbClr val="FF0000"/>
                  </a:solidFill>
                  <a:latin typeface="Arial" pitchFamily="34" charset="0"/>
                  <a:cs typeface="Arial" pitchFamily="34" charset="0"/>
                </a:endParaRPr>
              </a:p>
              <a:p>
                <a:endParaRPr lang="nl-NL" dirty="0"/>
              </a:p>
              <a:p>
                <a:endParaRPr lang="nl-NL" i="1" dirty="0">
                  <a:solidFill>
                    <a:schemeClr val="tx1"/>
                  </a:solidFill>
                  <a:latin typeface="Cambria Math"/>
                  <a:cs typeface="Arial" pitchFamily="34" charset="0"/>
                </a:endParaRPr>
              </a:p>
              <a:p>
                <a14:m>
                  <m:oMath xmlns:m="http://schemas.openxmlformats.org/officeDocument/2006/math">
                    <m:r>
                      <m:rPr>
                        <m:sty m:val="p"/>
                      </m:rPr>
                      <a:rPr lang="nl-NL" b="0" i="0" smtClean="0">
                        <a:solidFill>
                          <a:schemeClr val="tx1"/>
                        </a:solidFill>
                        <a:latin typeface="Cambria Math"/>
                        <a:cs typeface="Arial" pitchFamily="34" charset="0"/>
                      </a:rPr>
                      <m:t>R</m:t>
                    </m:r>
                    <m:r>
                      <m:rPr>
                        <m:sty m:val="p"/>
                      </m:rPr>
                      <a:rPr lang="nl-NL" b="0" i="0" baseline="-25000" smtClean="0">
                        <a:solidFill>
                          <a:schemeClr val="tx1"/>
                        </a:solidFill>
                        <a:latin typeface="Cambria Math"/>
                        <a:cs typeface="Arial" pitchFamily="34" charset="0"/>
                      </a:rPr>
                      <m:t>tot</m:t>
                    </m:r>
                  </m:oMath>
                </a14:m>
                <a:r>
                  <a:rPr lang="nl-NL" baseline="-25000" dirty="0">
                    <a:solidFill>
                      <a:schemeClr val="tx1"/>
                    </a:solidFill>
                    <a:latin typeface="Arial" pitchFamily="34" charset="0"/>
                    <a:cs typeface="Arial" pitchFamily="34" charset="0"/>
                  </a:rPr>
                  <a:t> </a:t>
                </a:r>
                <a:r>
                  <a:rPr lang="nl-NL" dirty="0">
                    <a:solidFill>
                      <a:schemeClr val="tx1"/>
                    </a:solidFill>
                    <a:latin typeface="Arial" pitchFamily="34" charset="0"/>
                    <a:cs typeface="Arial" pitchFamily="34" charset="0"/>
                  </a:rPr>
                  <a:t> 	= </a:t>
                </a:r>
                <a:r>
                  <a:rPr lang="nl-NL" dirty="0">
                    <a:latin typeface="Arial" pitchFamily="34" charset="0"/>
                    <a:cs typeface="Arial" pitchFamily="34" charset="0"/>
                  </a:rPr>
                  <a:t>T</a:t>
                </a:r>
                <a:r>
                  <a:rPr lang="nl-NL" dirty="0">
                    <a:solidFill>
                      <a:schemeClr val="tx1"/>
                    </a:solidFill>
                    <a:latin typeface="Arial" pitchFamily="34" charset="0"/>
                    <a:cs typeface="Arial" pitchFamily="34" charset="0"/>
                  </a:rPr>
                  <a:t>otale warmteweerstand van de constructie</a:t>
                </a:r>
              </a:p>
              <a:p>
                <a14:m>
                  <m:oMath xmlns:m="http://schemas.openxmlformats.org/officeDocument/2006/math">
                    <m:r>
                      <m:rPr>
                        <m:sty m:val="p"/>
                      </m:rPr>
                      <a:rPr lang="nl-NL">
                        <a:latin typeface="Cambria Math"/>
                        <a:cs typeface="Arial" pitchFamily="34" charset="0"/>
                      </a:rPr>
                      <m:t>R</m:t>
                    </m:r>
                    <m:r>
                      <m:rPr>
                        <m:sty m:val="p"/>
                      </m:rPr>
                      <a:rPr lang="nl-NL" b="0" i="0" baseline="-25000" smtClean="0">
                        <a:latin typeface="Cambria Math"/>
                        <a:cs typeface="Arial" pitchFamily="34" charset="0"/>
                      </a:rPr>
                      <m:t>i</m:t>
                    </m:r>
                  </m:oMath>
                </a14:m>
                <a:r>
                  <a:rPr lang="nl-NL" baseline="-25000" dirty="0">
                    <a:latin typeface="Arial" pitchFamily="34" charset="0"/>
                    <a:cs typeface="Arial" pitchFamily="34" charset="0"/>
                  </a:rPr>
                  <a:t> </a:t>
                </a:r>
                <a:r>
                  <a:rPr lang="nl-NL" dirty="0">
                    <a:latin typeface="Arial" pitchFamily="34" charset="0"/>
                    <a:cs typeface="Arial" pitchFamily="34" charset="0"/>
                  </a:rPr>
                  <a:t> 	= Warmteweerstand interieur 0,13</a:t>
                </a:r>
              </a:p>
              <a:p>
                <a14:m>
                  <m:oMath xmlns:m="http://schemas.openxmlformats.org/officeDocument/2006/math">
                    <m:r>
                      <m:rPr>
                        <m:sty m:val="p"/>
                      </m:rPr>
                      <a:rPr lang="nl-NL">
                        <a:latin typeface="Cambria Math"/>
                        <a:cs typeface="Arial" pitchFamily="34" charset="0"/>
                      </a:rPr>
                      <m:t>R</m:t>
                    </m:r>
                    <m:r>
                      <m:rPr>
                        <m:sty m:val="p"/>
                      </m:rPr>
                      <a:rPr lang="nl-NL" b="0" i="0" baseline="-25000" smtClean="0">
                        <a:latin typeface="Cambria Math"/>
                        <a:cs typeface="Arial" pitchFamily="34" charset="0"/>
                      </a:rPr>
                      <m:t>e</m:t>
                    </m:r>
                  </m:oMath>
                </a14:m>
                <a:r>
                  <a:rPr lang="nl-NL" baseline="-25000" dirty="0">
                    <a:latin typeface="Arial" pitchFamily="34" charset="0"/>
                    <a:cs typeface="Arial" pitchFamily="34" charset="0"/>
                  </a:rPr>
                  <a:t> </a:t>
                </a:r>
                <a:r>
                  <a:rPr lang="nl-NL" dirty="0">
                    <a:latin typeface="Arial" pitchFamily="34" charset="0"/>
                    <a:cs typeface="Arial" pitchFamily="34" charset="0"/>
                  </a:rPr>
                  <a:t> 	= Warmteweerstand exterieur 0,04</a:t>
                </a:r>
              </a:p>
              <a:p>
                <a:endParaRPr lang="nl-NL" dirty="0">
                  <a:latin typeface="Arial" pitchFamily="34" charset="0"/>
                  <a:cs typeface="Arial" pitchFamily="34" charset="0"/>
                </a:endParaRPr>
              </a:p>
              <a:p>
                <a:r>
                  <a:rPr lang="nl-NL" dirty="0">
                    <a:solidFill>
                      <a:schemeClr val="tx1"/>
                    </a:solidFill>
                    <a:latin typeface="Arial" pitchFamily="34" charset="0"/>
                    <a:cs typeface="Arial" pitchFamily="34" charset="0"/>
                  </a:rPr>
                  <a:t> </a:t>
                </a:r>
              </a:p>
              <a:p>
                <a:endParaRPr lang="nl-NL" baseline="30000" dirty="0">
                  <a:latin typeface="Arial" pitchFamily="34" charset="0"/>
                  <a:cs typeface="Arial" pitchFamily="34" charset="0"/>
                </a:endParaRPr>
              </a:p>
              <a:p>
                <a:endParaRPr lang="nl-NL" dirty="0">
                  <a:latin typeface="Arial" pitchFamily="34" charset="0"/>
                  <a:cs typeface="Arial" pitchFamily="34" charset="0"/>
                </a:endParaRPr>
              </a:p>
              <a:p>
                <a:endParaRPr lang="nl-NL" dirty="0">
                  <a:latin typeface="Arial" pitchFamily="34" charset="0"/>
                  <a:cs typeface="Arial" pitchFamily="34" charset="0"/>
                </a:endParaRPr>
              </a:p>
              <a:p>
                <a:endParaRPr lang="nl-NL" dirty="0">
                  <a:solidFill>
                    <a:schemeClr val="tx1"/>
                  </a:solidFill>
                  <a:latin typeface="Arial" pitchFamily="34" charset="0"/>
                  <a:cs typeface="Arial" pitchFamily="34" charset="0"/>
                </a:endParaRPr>
              </a:p>
            </p:txBody>
          </p:sp>
        </mc:Choice>
        <mc:Fallback xmlns="">
          <p:sp>
            <p:nvSpPr>
              <p:cNvPr id="10" name="Tekstvak 9"/>
              <p:cNvSpPr txBox="1">
                <a:spLocks noRot="1" noChangeAspect="1" noMove="1" noResize="1" noEditPoints="1" noAdjustHandles="1" noChangeArrowheads="1" noChangeShapeType="1" noTextEdit="1"/>
              </p:cNvSpPr>
              <p:nvPr/>
            </p:nvSpPr>
            <p:spPr>
              <a:xfrm>
                <a:off x="1100400" y="1905740"/>
                <a:ext cx="7576056" cy="3600986"/>
              </a:xfrm>
              <a:prstGeom prst="rect">
                <a:avLst/>
              </a:prstGeom>
              <a:blipFill>
                <a:blip r:embed="rId3"/>
                <a:stretch>
                  <a:fillRect t="-1017"/>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510DF5F4-9D6E-4C56-8439-EFC1F668B9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997" y="4399197"/>
            <a:ext cx="465772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1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a:latin typeface="Arial" pitchFamily="34" charset="0"/>
                <a:cs typeface="Arial" pitchFamily="34" charset="0"/>
              </a:rPr>
              <a:t>Bouwbesluit</a:t>
            </a: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p:sp>
        <p:nvSpPr>
          <p:cNvPr id="4" name="Tekstvak 3"/>
          <p:cNvSpPr txBox="1"/>
          <p:nvPr/>
        </p:nvSpPr>
        <p:spPr>
          <a:xfrm>
            <a:off x="1115616" y="836712"/>
            <a:ext cx="6048672" cy="369332"/>
          </a:xfrm>
          <a:prstGeom prst="rect">
            <a:avLst/>
          </a:prstGeom>
          <a:noFill/>
        </p:spPr>
        <p:txBody>
          <a:bodyPr wrap="square" rtlCol="0">
            <a:spAutoFit/>
          </a:bodyPr>
          <a:lstStyle/>
          <a:p>
            <a:r>
              <a:rPr lang="nl-NL"/>
              <a:t>http://www.bouwbesluitonline.nl/</a:t>
            </a:r>
          </a:p>
        </p:txBody>
      </p:sp>
      <p:pic>
        <p:nvPicPr>
          <p:cNvPr id="1027" name="Picture 3" descr="E:\DC\Bouwfysica\Warmte\Tabel leeg bouwbesluit RC waarde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695" y="1122911"/>
            <a:ext cx="3758996" cy="5444064"/>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3995936" y="4149080"/>
            <a:ext cx="360040" cy="2308324"/>
          </a:xfrm>
          <a:prstGeom prst="rect">
            <a:avLst/>
          </a:prstGeom>
          <a:noFill/>
        </p:spPr>
        <p:txBody>
          <a:bodyPr wrap="square" rtlCol="0">
            <a:spAutoFit/>
          </a:bodyPr>
          <a:lstStyle/>
          <a:p>
            <a:r>
              <a:rPr lang="nl-NL" sz="800"/>
              <a:t>-</a:t>
            </a:r>
          </a:p>
          <a:p>
            <a:r>
              <a:rPr lang="nl-NL" sz="800"/>
              <a:t>-</a:t>
            </a:r>
          </a:p>
          <a:p>
            <a:r>
              <a:rPr lang="nl-NL" sz="800"/>
              <a:t>-</a:t>
            </a:r>
          </a:p>
          <a:p>
            <a:endParaRPr lang="nl-NL" sz="800"/>
          </a:p>
          <a:p>
            <a:r>
              <a:rPr lang="nl-NL" sz="800"/>
              <a:t>-</a:t>
            </a:r>
          </a:p>
          <a:p>
            <a:r>
              <a:rPr lang="nl-NL" sz="800"/>
              <a:t>-</a:t>
            </a:r>
          </a:p>
          <a:p>
            <a:endParaRPr lang="nl-NL" sz="800"/>
          </a:p>
          <a:p>
            <a:r>
              <a:rPr lang="nl-NL" sz="800"/>
              <a:t>-</a:t>
            </a:r>
          </a:p>
          <a:p>
            <a:r>
              <a:rPr lang="nl-NL" sz="800"/>
              <a:t>-</a:t>
            </a:r>
          </a:p>
          <a:p>
            <a:r>
              <a:rPr lang="nl-NL" sz="800"/>
              <a:t>-</a:t>
            </a:r>
          </a:p>
          <a:p>
            <a:r>
              <a:rPr lang="nl-NL" sz="800"/>
              <a:t>-</a:t>
            </a:r>
          </a:p>
          <a:p>
            <a:endParaRPr lang="nl-NL" sz="800"/>
          </a:p>
          <a:p>
            <a:r>
              <a:rPr lang="nl-NL" sz="800"/>
              <a:t>-</a:t>
            </a:r>
          </a:p>
          <a:p>
            <a:r>
              <a:rPr lang="nl-NL" sz="800"/>
              <a:t>-</a:t>
            </a:r>
          </a:p>
          <a:p>
            <a:r>
              <a:rPr lang="nl-NL" sz="800"/>
              <a:t>-</a:t>
            </a:r>
          </a:p>
          <a:p>
            <a:r>
              <a:rPr lang="nl-NL" sz="800"/>
              <a:t>-</a:t>
            </a:r>
          </a:p>
          <a:p>
            <a:r>
              <a:rPr lang="nl-NL" sz="800"/>
              <a:t>-</a:t>
            </a:r>
          </a:p>
          <a:p>
            <a:r>
              <a:rPr lang="nl-NL" sz="800"/>
              <a:t>	</a:t>
            </a:r>
          </a:p>
        </p:txBody>
      </p:sp>
      <p:sp>
        <p:nvSpPr>
          <p:cNvPr id="11" name="Tekstvak 10"/>
          <p:cNvSpPr txBox="1"/>
          <p:nvPr/>
        </p:nvSpPr>
        <p:spPr>
          <a:xfrm>
            <a:off x="3563888" y="4149080"/>
            <a:ext cx="360040" cy="2308324"/>
          </a:xfrm>
          <a:prstGeom prst="rect">
            <a:avLst/>
          </a:prstGeom>
          <a:noFill/>
        </p:spPr>
        <p:txBody>
          <a:bodyPr wrap="square" rtlCol="0">
            <a:spAutoFit/>
          </a:bodyPr>
          <a:lstStyle/>
          <a:p>
            <a:r>
              <a:rPr lang="nl-NL" sz="800"/>
              <a:t>-</a:t>
            </a:r>
          </a:p>
          <a:p>
            <a:r>
              <a:rPr lang="nl-NL" sz="800"/>
              <a:t>-</a:t>
            </a:r>
          </a:p>
          <a:p>
            <a:r>
              <a:rPr lang="nl-NL" sz="800"/>
              <a:t>-</a:t>
            </a:r>
          </a:p>
          <a:p>
            <a:endParaRPr lang="nl-NL" sz="800"/>
          </a:p>
          <a:p>
            <a:r>
              <a:rPr lang="nl-NL" sz="800"/>
              <a:t>-</a:t>
            </a:r>
          </a:p>
          <a:p>
            <a:r>
              <a:rPr lang="nl-NL" sz="800"/>
              <a:t>-</a:t>
            </a:r>
          </a:p>
          <a:p>
            <a:endParaRPr lang="nl-NL" sz="800"/>
          </a:p>
          <a:p>
            <a:r>
              <a:rPr lang="nl-NL" sz="800"/>
              <a:t>-</a:t>
            </a:r>
          </a:p>
          <a:p>
            <a:r>
              <a:rPr lang="nl-NL" sz="800"/>
              <a:t>-</a:t>
            </a:r>
          </a:p>
          <a:p>
            <a:r>
              <a:rPr lang="nl-NL" sz="800"/>
              <a:t>-</a:t>
            </a:r>
          </a:p>
          <a:p>
            <a:r>
              <a:rPr lang="nl-NL" sz="800"/>
              <a:t>-</a:t>
            </a:r>
          </a:p>
          <a:p>
            <a:endParaRPr lang="nl-NL" sz="800"/>
          </a:p>
          <a:p>
            <a:r>
              <a:rPr lang="nl-NL" sz="800"/>
              <a:t>-</a:t>
            </a:r>
          </a:p>
          <a:p>
            <a:r>
              <a:rPr lang="nl-NL" sz="800"/>
              <a:t>-</a:t>
            </a:r>
          </a:p>
          <a:p>
            <a:r>
              <a:rPr lang="nl-NL" sz="800"/>
              <a:t>-</a:t>
            </a:r>
          </a:p>
          <a:p>
            <a:r>
              <a:rPr lang="nl-NL" sz="800"/>
              <a:t>-</a:t>
            </a:r>
          </a:p>
          <a:p>
            <a:r>
              <a:rPr lang="nl-NL" sz="800"/>
              <a:t>-</a:t>
            </a:r>
          </a:p>
          <a:p>
            <a:r>
              <a:rPr lang="nl-NL" sz="800"/>
              <a:t>	</a:t>
            </a:r>
          </a:p>
        </p:txBody>
      </p:sp>
      <p:sp>
        <p:nvSpPr>
          <p:cNvPr id="12" name="Tekstvak 11"/>
          <p:cNvSpPr txBox="1"/>
          <p:nvPr/>
        </p:nvSpPr>
        <p:spPr>
          <a:xfrm>
            <a:off x="4427984" y="4149080"/>
            <a:ext cx="360040" cy="2308324"/>
          </a:xfrm>
          <a:prstGeom prst="rect">
            <a:avLst/>
          </a:prstGeom>
          <a:noFill/>
        </p:spPr>
        <p:txBody>
          <a:bodyPr wrap="square" rtlCol="0">
            <a:spAutoFit/>
          </a:bodyPr>
          <a:lstStyle/>
          <a:p>
            <a:r>
              <a:rPr lang="nl-NL" sz="800"/>
              <a:t>-</a:t>
            </a:r>
          </a:p>
          <a:p>
            <a:r>
              <a:rPr lang="nl-NL" sz="800"/>
              <a:t>-</a:t>
            </a:r>
          </a:p>
          <a:p>
            <a:r>
              <a:rPr lang="nl-NL" sz="800"/>
              <a:t>-</a:t>
            </a:r>
          </a:p>
          <a:p>
            <a:endParaRPr lang="nl-NL" sz="800"/>
          </a:p>
          <a:p>
            <a:r>
              <a:rPr lang="nl-NL" sz="800"/>
              <a:t>-</a:t>
            </a:r>
          </a:p>
          <a:p>
            <a:r>
              <a:rPr lang="nl-NL" sz="800"/>
              <a:t>-</a:t>
            </a:r>
          </a:p>
          <a:p>
            <a:endParaRPr lang="nl-NL" sz="800"/>
          </a:p>
          <a:p>
            <a:r>
              <a:rPr lang="nl-NL" sz="800"/>
              <a:t>-</a:t>
            </a:r>
          </a:p>
          <a:p>
            <a:r>
              <a:rPr lang="nl-NL" sz="800"/>
              <a:t>-</a:t>
            </a:r>
          </a:p>
          <a:p>
            <a:r>
              <a:rPr lang="nl-NL" sz="800"/>
              <a:t>-</a:t>
            </a:r>
          </a:p>
          <a:p>
            <a:r>
              <a:rPr lang="nl-NL" sz="800"/>
              <a:t>-</a:t>
            </a:r>
          </a:p>
          <a:p>
            <a:endParaRPr lang="nl-NL" sz="800"/>
          </a:p>
          <a:p>
            <a:r>
              <a:rPr lang="nl-NL" sz="800"/>
              <a:t>-</a:t>
            </a:r>
          </a:p>
          <a:p>
            <a:r>
              <a:rPr lang="nl-NL" sz="800"/>
              <a:t>-</a:t>
            </a:r>
          </a:p>
          <a:p>
            <a:r>
              <a:rPr lang="nl-NL" sz="800"/>
              <a:t>-</a:t>
            </a:r>
          </a:p>
          <a:p>
            <a:r>
              <a:rPr lang="nl-NL" sz="800"/>
              <a:t>-</a:t>
            </a:r>
          </a:p>
          <a:p>
            <a:r>
              <a:rPr lang="nl-NL" sz="800"/>
              <a:t>-</a:t>
            </a:r>
          </a:p>
          <a:p>
            <a:r>
              <a:rPr lang="nl-NL" sz="800"/>
              <a:t>	</a:t>
            </a:r>
          </a:p>
        </p:txBody>
      </p:sp>
    </p:spTree>
    <p:extLst>
      <p:ext uri="{BB962C8B-B14F-4D97-AF65-F5344CB8AC3E}">
        <p14:creationId xmlns:p14="http://schemas.microsoft.com/office/powerpoint/2010/main" val="519819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dirty="0">
                <a:latin typeface="Arial" pitchFamily="34" charset="0"/>
                <a:cs typeface="Arial" pitchFamily="34" charset="0"/>
              </a:rPr>
              <a:t>Berekenen </a:t>
            </a:r>
            <a:r>
              <a:rPr lang="nl-NL" b="1" dirty="0" err="1">
                <a:latin typeface="Arial" pitchFamily="34" charset="0"/>
                <a:cs typeface="Arial" pitchFamily="34" charset="0"/>
              </a:rPr>
              <a:t>R</a:t>
            </a:r>
            <a:r>
              <a:rPr lang="nl-NL" b="1" baseline="-25000" dirty="0" err="1">
                <a:latin typeface="Arial" pitchFamily="34" charset="0"/>
                <a:cs typeface="Arial" pitchFamily="34" charset="0"/>
              </a:rPr>
              <a:t>tot</a:t>
            </a:r>
            <a:r>
              <a:rPr lang="nl-NL" b="1" dirty="0">
                <a:latin typeface="Arial" pitchFamily="34" charset="0"/>
                <a:cs typeface="Arial" pitchFamily="34" charset="0"/>
              </a:rPr>
              <a:t> </a:t>
            </a: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0" name="Tekstvak 9"/>
              <p:cNvSpPr txBox="1"/>
              <p:nvPr/>
            </p:nvSpPr>
            <p:spPr>
              <a:xfrm>
                <a:off x="1100400" y="1905740"/>
                <a:ext cx="7576056" cy="3877985"/>
              </a:xfrm>
              <a:prstGeom prst="rect">
                <a:avLst/>
              </a:prstGeom>
              <a:noFill/>
            </p:spPr>
            <p:txBody>
              <a:bodyPr wrap="square" rtlCol="0">
                <a:spAutoFit/>
              </a:bodyPr>
              <a:lstStyle/>
              <a:p>
                <a:pPr algn="ctr"/>
                <a:r>
                  <a:rPr lang="nl-NL" dirty="0" err="1">
                    <a:solidFill>
                      <a:srgbClr val="FF0000"/>
                    </a:solidFill>
                    <a:latin typeface="Arial" pitchFamily="34" charset="0"/>
                    <a:cs typeface="Arial" pitchFamily="34" charset="0"/>
                  </a:rPr>
                  <a:t>R</a:t>
                </a:r>
                <a:r>
                  <a:rPr lang="nl-NL" baseline="-25000" dirty="0" err="1">
                    <a:solidFill>
                      <a:srgbClr val="FF0000"/>
                    </a:solidFill>
                    <a:latin typeface="Arial" pitchFamily="34" charset="0"/>
                    <a:cs typeface="Arial" pitchFamily="34" charset="0"/>
                  </a:rPr>
                  <a:t>tot</a:t>
                </a:r>
                <a:r>
                  <a:rPr lang="nl-NL" baseline="-25000" dirty="0">
                    <a:solidFill>
                      <a:srgbClr val="FF0000"/>
                    </a:solidFill>
                    <a:latin typeface="Arial" pitchFamily="34" charset="0"/>
                    <a:cs typeface="Arial" pitchFamily="34" charset="0"/>
                  </a:rPr>
                  <a:t> </a:t>
                </a:r>
                <a:r>
                  <a:rPr lang="nl-NL" dirty="0">
                    <a:solidFill>
                      <a:srgbClr val="FF0000"/>
                    </a:solidFill>
                    <a:latin typeface="Arial" pitchFamily="34" charset="0"/>
                    <a:cs typeface="Arial" pitchFamily="34" charset="0"/>
                  </a:rPr>
                  <a:t>=0,13</a:t>
                </a:r>
                <a:r>
                  <a:rPr lang="nl-NL" baseline="-25000" dirty="0">
                    <a:solidFill>
                      <a:srgbClr val="FF0000"/>
                    </a:solidFill>
                    <a:latin typeface="Arial" pitchFamily="34" charset="0"/>
                    <a:cs typeface="Arial" pitchFamily="34" charset="0"/>
                  </a:rPr>
                  <a:t> </a:t>
                </a:r>
                <a:r>
                  <a:rPr lang="nl-NL" dirty="0">
                    <a:solidFill>
                      <a:srgbClr val="FF0000"/>
                    </a:solidFill>
                    <a:latin typeface="Arial" pitchFamily="34" charset="0"/>
                    <a:cs typeface="Arial" pitchFamily="34" charset="0"/>
                  </a:rPr>
                  <a:t>+ 3,046</a:t>
                </a:r>
                <a:r>
                  <a:rPr lang="nl-NL" baseline="-25000" dirty="0">
                    <a:solidFill>
                      <a:srgbClr val="FF0000"/>
                    </a:solidFill>
                    <a:latin typeface="Arial" pitchFamily="34" charset="0"/>
                    <a:cs typeface="Arial" pitchFamily="34" charset="0"/>
                  </a:rPr>
                  <a:t> </a:t>
                </a:r>
                <a:r>
                  <a:rPr lang="nl-NL" dirty="0">
                    <a:solidFill>
                      <a:srgbClr val="FF0000"/>
                    </a:solidFill>
                    <a:latin typeface="Arial" pitchFamily="34" charset="0"/>
                    <a:cs typeface="Arial" pitchFamily="34" charset="0"/>
                  </a:rPr>
                  <a:t>+ 0,04</a:t>
                </a:r>
              </a:p>
              <a:p>
                <a:pPr algn="ctr"/>
                <a:r>
                  <a:rPr lang="nl-NL" dirty="0" err="1">
                    <a:solidFill>
                      <a:srgbClr val="FF0000"/>
                    </a:solidFill>
                    <a:latin typeface="Arial" pitchFamily="34" charset="0"/>
                    <a:cs typeface="Arial" pitchFamily="34" charset="0"/>
                  </a:rPr>
                  <a:t>R</a:t>
                </a:r>
                <a:r>
                  <a:rPr lang="nl-NL" baseline="-25000" dirty="0" err="1">
                    <a:solidFill>
                      <a:srgbClr val="FF0000"/>
                    </a:solidFill>
                    <a:latin typeface="Arial" pitchFamily="34" charset="0"/>
                    <a:cs typeface="Arial" pitchFamily="34" charset="0"/>
                  </a:rPr>
                  <a:t>tot</a:t>
                </a:r>
                <a:r>
                  <a:rPr lang="nl-NL" baseline="-25000" dirty="0">
                    <a:solidFill>
                      <a:srgbClr val="FF0000"/>
                    </a:solidFill>
                    <a:latin typeface="Arial" pitchFamily="34" charset="0"/>
                    <a:cs typeface="Arial" pitchFamily="34" charset="0"/>
                  </a:rPr>
                  <a:t> </a:t>
                </a:r>
                <a:r>
                  <a:rPr lang="nl-NL" dirty="0">
                    <a:solidFill>
                      <a:srgbClr val="FF0000"/>
                    </a:solidFill>
                    <a:latin typeface="Arial" pitchFamily="34" charset="0"/>
                    <a:cs typeface="Arial" pitchFamily="34" charset="0"/>
                  </a:rPr>
                  <a:t>=3,216</a:t>
                </a:r>
                <a:endParaRPr lang="nl-NL" baseline="-25000" dirty="0">
                  <a:solidFill>
                    <a:srgbClr val="FF0000"/>
                  </a:solidFill>
                  <a:latin typeface="Arial" pitchFamily="34" charset="0"/>
                  <a:cs typeface="Arial" pitchFamily="34" charset="0"/>
                </a:endParaRPr>
              </a:p>
              <a:p>
                <a:pPr algn="ctr"/>
                <a:endParaRPr lang="nl-NL" dirty="0">
                  <a:solidFill>
                    <a:srgbClr val="FF0000"/>
                  </a:solidFill>
                  <a:latin typeface="Arial" pitchFamily="34" charset="0"/>
                  <a:cs typeface="Arial" pitchFamily="34" charset="0"/>
                </a:endParaRPr>
              </a:p>
              <a:p>
                <a:endParaRPr lang="nl-NL" dirty="0"/>
              </a:p>
              <a:p>
                <a:endParaRPr lang="nl-NL" i="1" dirty="0">
                  <a:solidFill>
                    <a:schemeClr val="tx1"/>
                  </a:solidFill>
                  <a:latin typeface="Cambria Math"/>
                  <a:cs typeface="Arial" pitchFamily="34" charset="0"/>
                </a:endParaRPr>
              </a:p>
              <a:p>
                <a14:m>
                  <m:oMath xmlns:m="http://schemas.openxmlformats.org/officeDocument/2006/math">
                    <m:r>
                      <m:rPr>
                        <m:sty m:val="p"/>
                      </m:rPr>
                      <a:rPr lang="nl-NL" b="0" i="0" smtClean="0">
                        <a:solidFill>
                          <a:schemeClr val="tx1"/>
                        </a:solidFill>
                        <a:latin typeface="Cambria Math"/>
                        <a:cs typeface="Arial" pitchFamily="34" charset="0"/>
                      </a:rPr>
                      <m:t>R</m:t>
                    </m:r>
                    <m:r>
                      <m:rPr>
                        <m:sty m:val="p"/>
                      </m:rPr>
                      <a:rPr lang="nl-NL" b="0" i="0" baseline="-25000" smtClean="0">
                        <a:solidFill>
                          <a:schemeClr val="tx1"/>
                        </a:solidFill>
                        <a:latin typeface="Cambria Math"/>
                        <a:cs typeface="Arial" pitchFamily="34" charset="0"/>
                      </a:rPr>
                      <m:t>tot</m:t>
                    </m:r>
                  </m:oMath>
                </a14:m>
                <a:r>
                  <a:rPr lang="nl-NL" baseline="-25000" dirty="0">
                    <a:solidFill>
                      <a:schemeClr val="tx1"/>
                    </a:solidFill>
                    <a:latin typeface="Arial" pitchFamily="34" charset="0"/>
                    <a:cs typeface="Arial" pitchFamily="34" charset="0"/>
                  </a:rPr>
                  <a:t> </a:t>
                </a:r>
                <a:r>
                  <a:rPr lang="nl-NL" dirty="0">
                    <a:solidFill>
                      <a:schemeClr val="tx1"/>
                    </a:solidFill>
                    <a:latin typeface="Arial" pitchFamily="34" charset="0"/>
                    <a:cs typeface="Arial" pitchFamily="34" charset="0"/>
                  </a:rPr>
                  <a:t> 	= </a:t>
                </a:r>
                <a:r>
                  <a:rPr lang="nl-NL" dirty="0">
                    <a:latin typeface="Arial" pitchFamily="34" charset="0"/>
                    <a:cs typeface="Arial" pitchFamily="34" charset="0"/>
                  </a:rPr>
                  <a:t>T</a:t>
                </a:r>
                <a:r>
                  <a:rPr lang="nl-NL" dirty="0">
                    <a:solidFill>
                      <a:schemeClr val="tx1"/>
                    </a:solidFill>
                    <a:latin typeface="Arial" pitchFamily="34" charset="0"/>
                    <a:cs typeface="Arial" pitchFamily="34" charset="0"/>
                  </a:rPr>
                  <a:t>otale warmteweerstand van de constructie</a:t>
                </a:r>
              </a:p>
              <a:p>
                <a14:m>
                  <m:oMath xmlns:m="http://schemas.openxmlformats.org/officeDocument/2006/math">
                    <m:r>
                      <m:rPr>
                        <m:sty m:val="p"/>
                      </m:rPr>
                      <a:rPr lang="nl-NL">
                        <a:latin typeface="Cambria Math"/>
                        <a:cs typeface="Arial" pitchFamily="34" charset="0"/>
                      </a:rPr>
                      <m:t>R</m:t>
                    </m:r>
                    <m:r>
                      <m:rPr>
                        <m:sty m:val="p"/>
                      </m:rPr>
                      <a:rPr lang="nl-NL" b="0" i="0" baseline="-25000" smtClean="0">
                        <a:latin typeface="Cambria Math"/>
                        <a:cs typeface="Arial" pitchFamily="34" charset="0"/>
                      </a:rPr>
                      <m:t>i</m:t>
                    </m:r>
                  </m:oMath>
                </a14:m>
                <a:r>
                  <a:rPr lang="nl-NL" baseline="-25000" dirty="0">
                    <a:latin typeface="Arial" pitchFamily="34" charset="0"/>
                    <a:cs typeface="Arial" pitchFamily="34" charset="0"/>
                  </a:rPr>
                  <a:t> </a:t>
                </a:r>
                <a:r>
                  <a:rPr lang="nl-NL" dirty="0">
                    <a:latin typeface="Arial" pitchFamily="34" charset="0"/>
                    <a:cs typeface="Arial" pitchFamily="34" charset="0"/>
                  </a:rPr>
                  <a:t> 	= Warmteweerstand interieur 0,13</a:t>
                </a:r>
              </a:p>
              <a:p>
                <a14:m>
                  <m:oMath xmlns:m="http://schemas.openxmlformats.org/officeDocument/2006/math">
                    <m:r>
                      <m:rPr>
                        <m:sty m:val="p"/>
                      </m:rPr>
                      <a:rPr lang="nl-NL">
                        <a:latin typeface="Cambria Math"/>
                        <a:cs typeface="Arial" pitchFamily="34" charset="0"/>
                      </a:rPr>
                      <m:t>R</m:t>
                    </m:r>
                    <m:r>
                      <m:rPr>
                        <m:sty m:val="p"/>
                      </m:rPr>
                      <a:rPr lang="nl-NL" b="0" i="0" baseline="-25000" smtClean="0">
                        <a:latin typeface="Cambria Math"/>
                        <a:cs typeface="Arial" pitchFamily="34" charset="0"/>
                      </a:rPr>
                      <m:t>e</m:t>
                    </m:r>
                  </m:oMath>
                </a14:m>
                <a:r>
                  <a:rPr lang="nl-NL" baseline="-25000" dirty="0">
                    <a:latin typeface="Arial" pitchFamily="34" charset="0"/>
                    <a:cs typeface="Arial" pitchFamily="34" charset="0"/>
                  </a:rPr>
                  <a:t> </a:t>
                </a:r>
                <a:r>
                  <a:rPr lang="nl-NL" dirty="0">
                    <a:latin typeface="Arial" pitchFamily="34" charset="0"/>
                    <a:cs typeface="Arial" pitchFamily="34" charset="0"/>
                  </a:rPr>
                  <a:t> 	= Warmteweerstand exterieur 0,04</a:t>
                </a:r>
              </a:p>
              <a:p>
                <a:endParaRPr lang="nl-NL" dirty="0">
                  <a:latin typeface="Arial" pitchFamily="34" charset="0"/>
                  <a:cs typeface="Arial" pitchFamily="34" charset="0"/>
                </a:endParaRPr>
              </a:p>
              <a:p>
                <a:r>
                  <a:rPr lang="nl-NL" dirty="0">
                    <a:solidFill>
                      <a:schemeClr val="tx1"/>
                    </a:solidFill>
                    <a:latin typeface="Arial" pitchFamily="34" charset="0"/>
                    <a:cs typeface="Arial" pitchFamily="34" charset="0"/>
                  </a:rPr>
                  <a:t> </a:t>
                </a:r>
              </a:p>
              <a:p>
                <a:endParaRPr lang="nl-NL" baseline="30000" dirty="0">
                  <a:latin typeface="Arial" pitchFamily="34" charset="0"/>
                  <a:cs typeface="Arial" pitchFamily="34" charset="0"/>
                </a:endParaRPr>
              </a:p>
              <a:p>
                <a:endParaRPr lang="nl-NL" dirty="0">
                  <a:latin typeface="Arial" pitchFamily="34" charset="0"/>
                  <a:cs typeface="Arial" pitchFamily="34" charset="0"/>
                </a:endParaRPr>
              </a:p>
              <a:p>
                <a:endParaRPr lang="nl-NL" dirty="0">
                  <a:latin typeface="Arial" pitchFamily="34" charset="0"/>
                  <a:cs typeface="Arial" pitchFamily="34" charset="0"/>
                </a:endParaRPr>
              </a:p>
              <a:p>
                <a:endParaRPr lang="nl-NL" dirty="0">
                  <a:solidFill>
                    <a:schemeClr val="tx1"/>
                  </a:solidFill>
                  <a:latin typeface="Arial" pitchFamily="34" charset="0"/>
                  <a:cs typeface="Arial" pitchFamily="34" charset="0"/>
                </a:endParaRPr>
              </a:p>
            </p:txBody>
          </p:sp>
        </mc:Choice>
        <mc:Fallback>
          <p:sp>
            <p:nvSpPr>
              <p:cNvPr id="10" name="Tekstvak 9"/>
              <p:cNvSpPr txBox="1">
                <a:spLocks noRot="1" noChangeAspect="1" noMove="1" noResize="1" noEditPoints="1" noAdjustHandles="1" noChangeArrowheads="1" noChangeShapeType="1" noTextEdit="1"/>
              </p:cNvSpPr>
              <p:nvPr/>
            </p:nvSpPr>
            <p:spPr>
              <a:xfrm>
                <a:off x="1100400" y="1905740"/>
                <a:ext cx="7576056" cy="3877985"/>
              </a:xfrm>
              <a:prstGeom prst="rect">
                <a:avLst/>
              </a:prstGeom>
              <a:blipFill>
                <a:blip r:embed="rId2"/>
                <a:stretch>
                  <a:fillRect t="-943"/>
                </a:stretch>
              </a:blipFill>
            </p:spPr>
            <p:txBody>
              <a:bodyPr/>
              <a:lstStyle/>
              <a:p>
                <a:r>
                  <a:rPr lang="nl-NL">
                    <a:noFill/>
                  </a:rPr>
                  <a:t> </a:t>
                </a:r>
              </a:p>
            </p:txBody>
          </p:sp>
        </mc:Fallback>
      </mc:AlternateContent>
      <p:pic>
        <p:nvPicPr>
          <p:cNvPr id="1026" name="Picture 2">
            <a:extLst>
              <a:ext uri="{FF2B5EF4-FFF2-40B4-BE49-F238E27FC236}">
                <a16:creationId xmlns:a16="http://schemas.microsoft.com/office/drawing/2014/main" id="{510DF5F4-9D6E-4C56-8439-EFC1F668B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997" y="4399197"/>
            <a:ext cx="465772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41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a:latin typeface="Arial" pitchFamily="34" charset="0"/>
                <a:cs typeface="Arial" pitchFamily="34" charset="0"/>
              </a:rPr>
              <a:t>Berekenen R</a:t>
            </a:r>
            <a:r>
              <a:rPr lang="nl-NL" b="1" baseline="-25000">
                <a:latin typeface="Arial" pitchFamily="34" charset="0"/>
                <a:cs typeface="Arial" pitchFamily="34" charset="0"/>
              </a:rPr>
              <a:t>c</a:t>
            </a:r>
            <a:r>
              <a:rPr lang="nl-NL" b="1">
                <a:latin typeface="Arial" pitchFamily="34" charset="0"/>
                <a:cs typeface="Arial" pitchFamily="34" charset="0"/>
              </a:rPr>
              <a:t> waarde constructie</a:t>
            </a: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p:pic>
        <p:nvPicPr>
          <p:cNvPr id="9" name="Afbeelding 8"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581" y="745557"/>
            <a:ext cx="4240875" cy="5109583"/>
          </a:xfrm>
          <a:prstGeom prst="rect">
            <a:avLst/>
          </a:prstGeom>
        </p:spPr>
      </p:pic>
      <mc:AlternateContent xmlns:mc="http://schemas.openxmlformats.org/markup-compatibility/2006">
        <mc:Choice xmlns:a14="http://schemas.microsoft.com/office/drawing/2010/main" Requires="a14">
          <p:sp>
            <p:nvSpPr>
              <p:cNvPr id="10" name="Rechthoek 9">
                <a:extLst>
                  <a:ext uri="{FF2B5EF4-FFF2-40B4-BE49-F238E27FC236}">
                    <a16:creationId xmlns:a16="http://schemas.microsoft.com/office/drawing/2014/main" id="{FFCA3629-C2F4-4881-918B-4E0DED826313}"/>
                  </a:ext>
                </a:extLst>
              </p:cNvPr>
              <p:cNvSpPr/>
              <p:nvPr/>
            </p:nvSpPr>
            <p:spPr>
              <a:xfrm>
                <a:off x="1587324" y="2257627"/>
                <a:ext cx="2084384" cy="10427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m:rPr>
                          <m:nor/>
                        </m:rPr>
                        <a:rPr lang="nl-NL" sz="3200" dirty="0">
                          <a:solidFill>
                            <a:srgbClr val="FF0000"/>
                          </a:solidFill>
                          <a:latin typeface="Arial" pitchFamily="34" charset="0"/>
                          <a:cs typeface="Arial" pitchFamily="34" charset="0"/>
                        </a:rPr>
                        <m:t>R</m:t>
                      </m:r>
                      <m:r>
                        <m:rPr>
                          <m:nor/>
                        </m:rPr>
                        <a:rPr lang="nl-NL" sz="3200" baseline="-25000" dirty="0">
                          <a:solidFill>
                            <a:srgbClr val="FF0000"/>
                          </a:solidFill>
                          <a:latin typeface="Arial" pitchFamily="34" charset="0"/>
                          <a:cs typeface="Arial" pitchFamily="34" charset="0"/>
                        </a:rPr>
                        <m:t>c</m:t>
                      </m:r>
                      <m:r>
                        <a:rPr lang="nl-NL" sz="3200" i="1" baseline="30000">
                          <a:solidFill>
                            <a:srgbClr val="FF0000"/>
                          </a:solidFill>
                          <a:latin typeface="Cambria Math"/>
                          <a:cs typeface="Arial" pitchFamily="34" charset="0"/>
                        </a:rPr>
                        <m:t>=</m:t>
                      </m:r>
                      <m:f>
                        <m:fPr>
                          <m:ctrlPr>
                            <a:rPr lang="nl-NL" sz="3200" i="1" baseline="30000">
                              <a:solidFill>
                                <a:srgbClr val="FF0000"/>
                              </a:solidFill>
                              <a:latin typeface="Cambria Math" panose="02040503050406030204" pitchFamily="18" charset="0"/>
                              <a:cs typeface="Arial" pitchFamily="34" charset="0"/>
                            </a:rPr>
                          </m:ctrlPr>
                        </m:fPr>
                        <m:num>
                          <m:r>
                            <m:rPr>
                              <m:nor/>
                            </m:rPr>
                            <a:rPr lang="nl-NL" sz="3200" dirty="0">
                              <a:solidFill>
                                <a:srgbClr val="FF0000"/>
                              </a:solidFill>
                              <a:latin typeface="Arial" pitchFamily="34" charset="0"/>
                              <a:cs typeface="Arial" pitchFamily="34" charset="0"/>
                            </a:rPr>
                            <m:t>Ʃ</m:t>
                          </m:r>
                          <m:r>
                            <m:rPr>
                              <m:nor/>
                            </m:rPr>
                            <a:rPr lang="nl-NL" sz="3200" dirty="0">
                              <a:solidFill>
                                <a:srgbClr val="FF0000"/>
                              </a:solidFill>
                              <a:latin typeface="Arial" pitchFamily="34" charset="0"/>
                              <a:cs typeface="Arial" pitchFamily="34" charset="0"/>
                            </a:rPr>
                            <m:t>Rm</m:t>
                          </m:r>
                          <m:r>
                            <m:rPr>
                              <m:nor/>
                            </m:rPr>
                            <a:rPr lang="nl-NL" sz="3200" baseline="-25000" dirty="0">
                              <a:solidFill>
                                <a:srgbClr val="FF0000"/>
                              </a:solidFill>
                              <a:latin typeface="Arial" pitchFamily="34" charset="0"/>
                              <a:cs typeface="Arial" pitchFamily="34" charset="0"/>
                            </a:rPr>
                            <m:t> </m:t>
                          </m:r>
                        </m:num>
                        <m:den>
                          <m:r>
                            <a:rPr lang="nl-NL" sz="3200">
                              <a:solidFill>
                                <a:srgbClr val="FF0000"/>
                              </a:solidFill>
                              <a:latin typeface="Cambria Math"/>
                              <a:cs typeface="Arial" pitchFamily="34" charset="0"/>
                            </a:rPr>
                            <m:t>1+</m:t>
                          </m:r>
                          <m:r>
                            <m:rPr>
                              <m:nor/>
                            </m:rPr>
                            <a:rPr lang="el-GR" sz="3200">
                              <a:solidFill>
                                <a:srgbClr val="FF0000"/>
                              </a:solidFill>
                            </a:rPr>
                            <m:t>α</m:t>
                          </m:r>
                        </m:den>
                      </m:f>
                    </m:oMath>
                  </m:oMathPara>
                </a14:m>
                <a:endParaRPr lang="nl-NL" sz="3200" dirty="0"/>
              </a:p>
            </p:txBody>
          </p:sp>
        </mc:Choice>
        <mc:Fallback>
          <p:sp>
            <p:nvSpPr>
              <p:cNvPr id="10" name="Rechthoek 9">
                <a:extLst>
                  <a:ext uri="{FF2B5EF4-FFF2-40B4-BE49-F238E27FC236}">
                    <a16:creationId xmlns:a16="http://schemas.microsoft.com/office/drawing/2014/main" id="{FFCA3629-C2F4-4881-918B-4E0DED826313}"/>
                  </a:ext>
                </a:extLst>
              </p:cNvPr>
              <p:cNvSpPr>
                <a:spLocks noRot="1" noChangeAspect="1" noMove="1" noResize="1" noEditPoints="1" noAdjustHandles="1" noChangeArrowheads="1" noChangeShapeType="1" noTextEdit="1"/>
              </p:cNvSpPr>
              <p:nvPr/>
            </p:nvSpPr>
            <p:spPr>
              <a:xfrm>
                <a:off x="1587324" y="2257627"/>
                <a:ext cx="2084384" cy="1042721"/>
              </a:xfrm>
              <a:prstGeom prst="rect">
                <a:avLst/>
              </a:prstGeom>
              <a:blipFill>
                <a:blip r:embed="rId3"/>
                <a:stretch>
                  <a:fillRect t="-2339"/>
                </a:stretch>
              </a:blipFill>
            </p:spPr>
            <p:txBody>
              <a:bodyPr/>
              <a:lstStyle/>
              <a:p>
                <a:r>
                  <a:rPr lang="nl-NL">
                    <a:noFill/>
                  </a:rPr>
                  <a:t> </a:t>
                </a:r>
              </a:p>
            </p:txBody>
          </p:sp>
        </mc:Fallback>
      </mc:AlternateContent>
    </p:spTree>
    <p:extLst>
      <p:ext uri="{BB962C8B-B14F-4D97-AF65-F5344CB8AC3E}">
        <p14:creationId xmlns:p14="http://schemas.microsoft.com/office/powerpoint/2010/main" val="1979114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dirty="0">
                <a:latin typeface="Arial" pitchFamily="34" charset="0"/>
                <a:cs typeface="Arial" pitchFamily="34" charset="0"/>
              </a:rPr>
              <a:t>Berekenen R</a:t>
            </a:r>
            <a:r>
              <a:rPr lang="nl-NL" b="1" baseline="-25000" dirty="0">
                <a:latin typeface="Arial" pitchFamily="34" charset="0"/>
                <a:cs typeface="Arial" pitchFamily="34" charset="0"/>
              </a:rPr>
              <a:t>c</a:t>
            </a:r>
            <a:r>
              <a:rPr lang="nl-NL" b="1" dirty="0">
                <a:latin typeface="Arial" pitchFamily="34" charset="0"/>
                <a:cs typeface="Arial" pitchFamily="34" charset="0"/>
              </a:rPr>
              <a:t> waarde constructie</a:t>
            </a: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p:pic>
        <p:nvPicPr>
          <p:cNvPr id="9" name="Afbeelding 8"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581" y="745557"/>
            <a:ext cx="4240875" cy="5109583"/>
          </a:xfrm>
          <a:prstGeom prst="rect">
            <a:avLst/>
          </a:prstGeom>
        </p:spPr>
      </p:pic>
      <p:pic>
        <p:nvPicPr>
          <p:cNvPr id="3" name="Afbeelding 2">
            <a:extLst>
              <a:ext uri="{FF2B5EF4-FFF2-40B4-BE49-F238E27FC236}">
                <a16:creationId xmlns:a16="http://schemas.microsoft.com/office/drawing/2014/main" id="{9DBC060E-D381-46FA-B1C0-DF9667C4E8BD}"/>
              </a:ext>
            </a:extLst>
          </p:cNvPr>
          <p:cNvPicPr>
            <a:picLocks noChangeAspect="1"/>
          </p:cNvPicPr>
          <p:nvPr/>
        </p:nvPicPr>
        <p:blipFill>
          <a:blip r:embed="rId3"/>
          <a:stretch>
            <a:fillRect/>
          </a:stretch>
        </p:blipFill>
        <p:spPr>
          <a:xfrm>
            <a:off x="544317" y="5664185"/>
            <a:ext cx="7658100" cy="1038225"/>
          </a:xfrm>
          <a:prstGeom prst="rect">
            <a:avLst/>
          </a:prstGeom>
        </p:spPr>
      </p:pic>
      <mc:AlternateContent xmlns:mc="http://schemas.openxmlformats.org/markup-compatibility/2006">
        <mc:Choice xmlns:a14="http://schemas.microsoft.com/office/drawing/2010/main" Requires="a14">
          <p:sp>
            <p:nvSpPr>
              <p:cNvPr id="4" name="Rechthoek 3">
                <a:extLst>
                  <a:ext uri="{FF2B5EF4-FFF2-40B4-BE49-F238E27FC236}">
                    <a16:creationId xmlns:a16="http://schemas.microsoft.com/office/drawing/2014/main" id="{7C3FEEFE-3879-40CC-9559-C0E6707615B5}"/>
                  </a:ext>
                </a:extLst>
              </p:cNvPr>
              <p:cNvSpPr/>
              <p:nvPr/>
            </p:nvSpPr>
            <p:spPr>
              <a:xfrm>
                <a:off x="1414069" y="2147439"/>
                <a:ext cx="2084384" cy="10427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m:rPr>
                          <m:nor/>
                        </m:rPr>
                        <a:rPr lang="nl-NL" sz="3200" dirty="0" smtClean="0">
                          <a:solidFill>
                            <a:schemeClr val="tx1"/>
                          </a:solidFill>
                          <a:latin typeface="Arial" pitchFamily="34" charset="0"/>
                          <a:cs typeface="Arial" pitchFamily="34" charset="0"/>
                        </a:rPr>
                        <m:t>R</m:t>
                      </m:r>
                      <m:r>
                        <m:rPr>
                          <m:nor/>
                        </m:rPr>
                        <a:rPr lang="nl-NL" sz="3200" baseline="-25000" dirty="0" smtClean="0">
                          <a:solidFill>
                            <a:schemeClr val="tx1"/>
                          </a:solidFill>
                          <a:latin typeface="Arial" pitchFamily="34" charset="0"/>
                          <a:cs typeface="Arial" pitchFamily="34" charset="0"/>
                        </a:rPr>
                        <m:t>c</m:t>
                      </m:r>
                      <m:r>
                        <a:rPr lang="nl-NL" sz="3200" i="1" baseline="30000" smtClean="0">
                          <a:solidFill>
                            <a:schemeClr val="tx1"/>
                          </a:solidFill>
                          <a:latin typeface="Cambria Math"/>
                          <a:cs typeface="Arial" pitchFamily="34" charset="0"/>
                        </a:rPr>
                        <m:t>=</m:t>
                      </m:r>
                      <m:f>
                        <m:fPr>
                          <m:ctrlPr>
                            <a:rPr lang="nl-NL" sz="3200" i="1" baseline="30000" smtClean="0">
                              <a:solidFill>
                                <a:schemeClr val="tx1"/>
                              </a:solidFill>
                              <a:latin typeface="Cambria Math" panose="02040503050406030204" pitchFamily="18" charset="0"/>
                              <a:cs typeface="Arial" pitchFamily="34" charset="0"/>
                            </a:rPr>
                          </m:ctrlPr>
                        </m:fPr>
                        <m:num>
                          <m:r>
                            <m:rPr>
                              <m:nor/>
                            </m:rPr>
                            <a:rPr lang="nl-NL" sz="3200" dirty="0" smtClean="0">
                              <a:solidFill>
                                <a:srgbClr val="FF0000"/>
                              </a:solidFill>
                              <a:latin typeface="Arial" pitchFamily="34" charset="0"/>
                              <a:cs typeface="Arial" pitchFamily="34" charset="0"/>
                            </a:rPr>
                            <m:t>Ʃ</m:t>
                          </m:r>
                          <m:r>
                            <m:rPr>
                              <m:nor/>
                            </m:rPr>
                            <a:rPr lang="nl-NL" sz="3200" dirty="0" smtClean="0">
                              <a:solidFill>
                                <a:srgbClr val="FF0000"/>
                              </a:solidFill>
                              <a:latin typeface="Arial" pitchFamily="34" charset="0"/>
                              <a:cs typeface="Arial" pitchFamily="34" charset="0"/>
                            </a:rPr>
                            <m:t>Rm</m:t>
                          </m:r>
                          <m:r>
                            <m:rPr>
                              <m:nor/>
                            </m:rPr>
                            <a:rPr lang="nl-NL" sz="3200" baseline="-25000" dirty="0">
                              <a:solidFill>
                                <a:schemeClr val="tx1"/>
                              </a:solidFill>
                              <a:latin typeface="Arial" pitchFamily="34" charset="0"/>
                              <a:cs typeface="Arial" pitchFamily="34" charset="0"/>
                            </a:rPr>
                            <m:t> </m:t>
                          </m:r>
                        </m:num>
                        <m:den>
                          <m:r>
                            <a:rPr lang="nl-NL" sz="3200" smtClean="0">
                              <a:solidFill>
                                <a:schemeClr val="tx1"/>
                              </a:solidFill>
                              <a:latin typeface="Cambria Math"/>
                              <a:cs typeface="Arial" pitchFamily="34" charset="0"/>
                            </a:rPr>
                            <m:t>1+</m:t>
                          </m:r>
                          <m:r>
                            <m:rPr>
                              <m:nor/>
                            </m:rPr>
                            <a:rPr lang="el-GR" sz="3200" smtClean="0">
                              <a:solidFill>
                                <a:schemeClr val="tx1"/>
                              </a:solidFill>
                            </a:rPr>
                            <m:t>α</m:t>
                          </m:r>
                        </m:den>
                      </m:f>
                    </m:oMath>
                  </m:oMathPara>
                </a14:m>
                <a:endParaRPr lang="nl-NL" sz="3200" dirty="0"/>
              </a:p>
            </p:txBody>
          </p:sp>
        </mc:Choice>
        <mc:Fallback>
          <p:sp>
            <p:nvSpPr>
              <p:cNvPr id="4" name="Rechthoek 3">
                <a:extLst>
                  <a:ext uri="{FF2B5EF4-FFF2-40B4-BE49-F238E27FC236}">
                    <a16:creationId xmlns:a16="http://schemas.microsoft.com/office/drawing/2014/main" id="{7C3FEEFE-3879-40CC-9559-C0E6707615B5}"/>
                  </a:ext>
                </a:extLst>
              </p:cNvPr>
              <p:cNvSpPr>
                <a:spLocks noRot="1" noChangeAspect="1" noMove="1" noResize="1" noEditPoints="1" noAdjustHandles="1" noChangeArrowheads="1" noChangeShapeType="1" noTextEdit="1"/>
              </p:cNvSpPr>
              <p:nvPr/>
            </p:nvSpPr>
            <p:spPr>
              <a:xfrm>
                <a:off x="1414069" y="2147439"/>
                <a:ext cx="2084384" cy="1042721"/>
              </a:xfrm>
              <a:prstGeom prst="rect">
                <a:avLst/>
              </a:prstGeom>
              <a:blipFill>
                <a:blip r:embed="rId4"/>
                <a:stretch>
                  <a:fillRect t="-2339"/>
                </a:stretch>
              </a:blipFill>
            </p:spPr>
            <p:txBody>
              <a:bodyPr/>
              <a:lstStyle/>
              <a:p>
                <a:r>
                  <a:rPr lang="nl-NL">
                    <a:noFill/>
                  </a:rPr>
                  <a:t> </a:t>
                </a:r>
              </a:p>
            </p:txBody>
          </p:sp>
        </mc:Fallback>
      </mc:AlternateContent>
    </p:spTree>
    <p:extLst>
      <p:ext uri="{BB962C8B-B14F-4D97-AF65-F5344CB8AC3E}">
        <p14:creationId xmlns:p14="http://schemas.microsoft.com/office/powerpoint/2010/main" val="143753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a:latin typeface="Arial" pitchFamily="34" charset="0"/>
                <a:cs typeface="Arial" pitchFamily="34" charset="0"/>
              </a:rPr>
              <a:t>Warmtegeleidingscoëfficiënt</a:t>
            </a: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p:sp>
        <p:nvSpPr>
          <p:cNvPr id="9" name="Tekstvak 8"/>
          <p:cNvSpPr txBox="1"/>
          <p:nvPr/>
        </p:nvSpPr>
        <p:spPr>
          <a:xfrm>
            <a:off x="1115616" y="1484784"/>
            <a:ext cx="7292738" cy="2585323"/>
          </a:xfrm>
          <a:prstGeom prst="rect">
            <a:avLst/>
          </a:prstGeom>
          <a:noFill/>
        </p:spPr>
        <p:txBody>
          <a:bodyPr wrap="square" rtlCol="0">
            <a:spAutoFit/>
          </a:bodyPr>
          <a:lstStyle/>
          <a:p>
            <a:r>
              <a:rPr lang="nl-NL">
                <a:latin typeface="Arial" pitchFamily="34" charset="0"/>
                <a:cs typeface="Arial" pitchFamily="34" charset="0"/>
              </a:rPr>
              <a:t>Warmtegeleidingscoëfficiënt hangt af van de dichtheid van het materiaal. Hoe hoger de dichtheid, hoe beter de geleiding. Steen, staal en beton zijn goede geleiders. Hout, lucht en isolatiemateriaal zijn slechte geleiders.</a:t>
            </a:r>
          </a:p>
          <a:p>
            <a:endParaRPr lang="nl-NL">
              <a:latin typeface="Arial" pitchFamily="34" charset="0"/>
              <a:cs typeface="Arial" pitchFamily="34" charset="0"/>
            </a:endParaRPr>
          </a:p>
          <a:p>
            <a:r>
              <a:rPr lang="nl-NL">
                <a:latin typeface="Arial" pitchFamily="34" charset="0"/>
                <a:cs typeface="Arial" pitchFamily="34" charset="0"/>
              </a:rPr>
              <a:t>Warmtegeleidingscoëfficiënt wordt aangeduid met  </a:t>
            </a:r>
            <a:r>
              <a:rPr lang="el-GR">
                <a:latin typeface="Arial" pitchFamily="34" charset="0"/>
                <a:cs typeface="Arial" pitchFamily="34" charset="0"/>
              </a:rPr>
              <a:t>λ</a:t>
            </a:r>
            <a:r>
              <a:rPr lang="nl-NL">
                <a:latin typeface="Arial" pitchFamily="34" charset="0"/>
                <a:cs typeface="Arial" pitchFamily="34" charset="0"/>
              </a:rPr>
              <a:t> (</a:t>
            </a:r>
            <a:r>
              <a:rPr lang="nl-NL" err="1">
                <a:latin typeface="Arial" pitchFamily="34" charset="0"/>
                <a:cs typeface="Arial" pitchFamily="34" charset="0"/>
              </a:rPr>
              <a:t>lambda</a:t>
            </a:r>
            <a:r>
              <a:rPr lang="nl-NL">
                <a:latin typeface="Arial" pitchFamily="34" charset="0"/>
                <a:cs typeface="Arial" pitchFamily="34" charset="0"/>
              </a:rPr>
              <a:t>)</a:t>
            </a:r>
          </a:p>
          <a:p>
            <a:r>
              <a:rPr lang="nl-NL">
                <a:latin typeface="Arial" pitchFamily="34" charset="0"/>
                <a:cs typeface="Arial" pitchFamily="34" charset="0"/>
              </a:rPr>
              <a:t>Hoe groter </a:t>
            </a:r>
            <a:r>
              <a:rPr lang="el-GR">
                <a:latin typeface="Arial" pitchFamily="34" charset="0"/>
                <a:cs typeface="Arial" pitchFamily="34" charset="0"/>
              </a:rPr>
              <a:t>λ</a:t>
            </a:r>
            <a:r>
              <a:rPr lang="nl-NL">
                <a:latin typeface="Arial" pitchFamily="34" charset="0"/>
                <a:cs typeface="Arial" pitchFamily="34" charset="0"/>
              </a:rPr>
              <a:t>, hoe groter het warmteverlies</a:t>
            </a:r>
            <a:r>
              <a:rPr lang="el-GR">
                <a:latin typeface="Arial" pitchFamily="34" charset="0"/>
                <a:cs typeface="Arial" pitchFamily="34" charset="0"/>
              </a:rPr>
              <a:t> </a:t>
            </a:r>
            <a:endParaRPr lang="nl-NL">
              <a:latin typeface="Arial" pitchFamily="34" charset="0"/>
              <a:cs typeface="Arial" pitchFamily="34" charset="0"/>
            </a:endParaRPr>
          </a:p>
          <a:p>
            <a:r>
              <a:rPr lang="el-GR">
                <a:latin typeface="Arial" pitchFamily="34" charset="0"/>
                <a:cs typeface="Arial" pitchFamily="34" charset="0"/>
              </a:rPr>
              <a:t>λ</a:t>
            </a:r>
            <a:r>
              <a:rPr lang="nl-NL">
                <a:latin typeface="Arial" pitchFamily="34" charset="0"/>
                <a:cs typeface="Arial" pitchFamily="34" charset="0"/>
              </a:rPr>
              <a:t> is W/(</a:t>
            </a:r>
            <a:r>
              <a:rPr lang="nl-NL" err="1">
                <a:latin typeface="Arial" pitchFamily="34" charset="0"/>
                <a:cs typeface="Arial" pitchFamily="34" charset="0"/>
              </a:rPr>
              <a:t>m.k</a:t>
            </a:r>
            <a:r>
              <a:rPr lang="nl-NL">
                <a:latin typeface="Arial" pitchFamily="34" charset="0"/>
                <a:cs typeface="Arial" pitchFamily="34" charset="0"/>
              </a:rPr>
              <a:t>)</a:t>
            </a:r>
          </a:p>
          <a:p>
            <a:r>
              <a:rPr lang="nl-NL">
                <a:latin typeface="Arial" pitchFamily="34" charset="0"/>
                <a:cs typeface="Arial" pitchFamily="34" charset="0"/>
              </a:rPr>
              <a:t> </a:t>
            </a:r>
            <a:endParaRPr lang="nl-NL"/>
          </a:p>
        </p:txBody>
      </p:sp>
      <mc:AlternateContent xmlns:mc="http://schemas.openxmlformats.org/markup-compatibility/2006">
        <mc:Choice xmlns:a14="http://schemas.microsoft.com/office/drawing/2010/main" Requires="a14">
          <p:sp>
            <p:nvSpPr>
              <p:cNvPr id="10" name="Tekstvak 9"/>
              <p:cNvSpPr txBox="1"/>
              <p:nvPr/>
            </p:nvSpPr>
            <p:spPr>
              <a:xfrm>
                <a:off x="1115616" y="4077072"/>
                <a:ext cx="7292738" cy="1603516"/>
              </a:xfrm>
              <a:prstGeom prst="rect">
                <a:avLst/>
              </a:prstGeom>
              <a:noFill/>
            </p:spPr>
            <p:txBody>
              <a:bodyPr wrap="square" rtlCol="0">
                <a:spAutoFit/>
              </a:bodyPr>
              <a:lstStyle/>
              <a:p>
                <a:r>
                  <a:rPr lang="nl-NL" dirty="0">
                    <a:latin typeface="Arial" pitchFamily="34" charset="0"/>
                    <a:cs typeface="Arial" pitchFamily="34" charset="0"/>
                  </a:rPr>
                  <a:t>Warmteweerstand materiaal is te berekenen met de volgende formule</a:t>
                </a:r>
              </a:p>
              <a:p>
                <a:pPr algn="ctr"/>
                <a:r>
                  <a:rPr lang="nl-NL" dirty="0" err="1">
                    <a:solidFill>
                      <a:srgbClr val="FF0000"/>
                    </a:solidFill>
                    <a:latin typeface="Arial" pitchFamily="34" charset="0"/>
                    <a:cs typeface="Arial" pitchFamily="34" charset="0"/>
                  </a:rPr>
                  <a:t>R</a:t>
                </a:r>
                <a:r>
                  <a:rPr lang="nl-NL" baseline="-25000" dirty="0" err="1">
                    <a:solidFill>
                      <a:srgbClr val="FF0000"/>
                    </a:solidFill>
                    <a:latin typeface="Arial" pitchFamily="34" charset="0"/>
                    <a:cs typeface="Arial" pitchFamily="34" charset="0"/>
                  </a:rPr>
                  <a:t>m</a:t>
                </a:r>
                <a:r>
                  <a:rPr lang="nl-NL" dirty="0">
                    <a:solidFill>
                      <a:srgbClr val="FF0000"/>
                    </a:solidFill>
                    <a:latin typeface="Arial" pitchFamily="34" charset="0"/>
                    <a:cs typeface="Arial" pitchFamily="34" charset="0"/>
                  </a:rPr>
                  <a:t> = </a:t>
                </a:r>
                <a14:m>
                  <m:oMath xmlns:m="http://schemas.openxmlformats.org/officeDocument/2006/math">
                    <m:f>
                      <m:fPr>
                        <m:ctrlPr>
                          <a:rPr lang="nl-NL" i="1" smtClean="0">
                            <a:solidFill>
                              <a:srgbClr val="FF0000"/>
                            </a:solidFill>
                            <a:latin typeface="Cambria Math" panose="02040503050406030204" pitchFamily="18" charset="0"/>
                            <a:cs typeface="Arial" pitchFamily="34" charset="0"/>
                          </a:rPr>
                        </m:ctrlPr>
                      </m:fPr>
                      <m:num>
                        <m:r>
                          <a:rPr lang="nl-NL" b="0" i="1" smtClean="0">
                            <a:solidFill>
                              <a:srgbClr val="FF0000"/>
                            </a:solidFill>
                            <a:latin typeface="Cambria Math"/>
                            <a:cs typeface="Arial" pitchFamily="34" charset="0"/>
                          </a:rPr>
                          <m:t>1</m:t>
                        </m:r>
                      </m:num>
                      <m:den>
                        <m:r>
                          <m:rPr>
                            <m:nor/>
                          </m:rPr>
                          <a:rPr lang="el-GR" dirty="0">
                            <a:solidFill>
                              <a:srgbClr val="FF0000"/>
                            </a:solidFill>
                            <a:latin typeface="Arial" pitchFamily="34" charset="0"/>
                            <a:cs typeface="Arial" pitchFamily="34" charset="0"/>
                          </a:rPr>
                          <m:t>λ</m:t>
                        </m:r>
                      </m:den>
                    </m:f>
                  </m:oMath>
                </a14:m>
                <a:r>
                  <a:rPr lang="nl-NL" dirty="0">
                    <a:solidFill>
                      <a:srgbClr val="FF0000"/>
                    </a:solidFill>
                    <a:latin typeface="Arial" pitchFamily="34" charset="0"/>
                    <a:cs typeface="Arial" pitchFamily="34" charset="0"/>
                  </a:rPr>
                  <a:t> </a:t>
                </a:r>
                <a:r>
                  <a:rPr lang="nl-NL" sz="1400" baseline="30000" dirty="0">
                    <a:solidFill>
                      <a:srgbClr val="FF0000"/>
                    </a:solidFill>
                    <a:latin typeface="Arial" pitchFamily="34" charset="0"/>
                    <a:cs typeface="Arial" pitchFamily="34" charset="0"/>
                  </a:rPr>
                  <a:t>x</a:t>
                </a:r>
                <a:r>
                  <a:rPr lang="nl-NL" dirty="0">
                    <a:solidFill>
                      <a:srgbClr val="FF0000"/>
                    </a:solidFill>
                    <a:latin typeface="Arial" pitchFamily="34" charset="0"/>
                    <a:cs typeface="Arial" pitchFamily="34" charset="0"/>
                  </a:rPr>
                  <a:t> d 	 </a:t>
                </a:r>
                <a:r>
                  <a:rPr lang="nl-NL" dirty="0" err="1">
                    <a:solidFill>
                      <a:srgbClr val="FF0000"/>
                    </a:solidFill>
                    <a:latin typeface="Arial" pitchFamily="34" charset="0"/>
                    <a:cs typeface="Arial" pitchFamily="34" charset="0"/>
                  </a:rPr>
                  <a:t>R</a:t>
                </a:r>
                <a:r>
                  <a:rPr lang="nl-NL" baseline="-25000" dirty="0" err="1">
                    <a:solidFill>
                      <a:srgbClr val="FF0000"/>
                    </a:solidFill>
                    <a:latin typeface="Arial" pitchFamily="34" charset="0"/>
                    <a:cs typeface="Arial" pitchFamily="34" charset="0"/>
                  </a:rPr>
                  <a:t>m</a:t>
                </a:r>
                <a:r>
                  <a:rPr lang="nl-NL" baseline="-25000" dirty="0">
                    <a:solidFill>
                      <a:srgbClr val="FF0000"/>
                    </a:solidFill>
                    <a:latin typeface="Arial" pitchFamily="34" charset="0"/>
                    <a:cs typeface="Arial" pitchFamily="34" charset="0"/>
                  </a:rPr>
                  <a:t> </a:t>
                </a:r>
                <a:r>
                  <a:rPr lang="nl-NL" dirty="0">
                    <a:solidFill>
                      <a:srgbClr val="FF0000"/>
                    </a:solidFill>
                    <a:latin typeface="Arial" pitchFamily="34" charset="0"/>
                    <a:cs typeface="Arial" pitchFamily="34" charset="0"/>
                  </a:rPr>
                  <a:t>=</a:t>
                </a:r>
                <a:r>
                  <a:rPr lang="el-GR" dirty="0">
                    <a:solidFill>
                      <a:srgbClr val="FF0000"/>
                    </a:solidFill>
                    <a:latin typeface="Arial" pitchFamily="34" charset="0"/>
                    <a:cs typeface="Arial" pitchFamily="34" charset="0"/>
                  </a:rPr>
                  <a:t> </a:t>
                </a:r>
                <a14:m>
                  <m:oMath xmlns:m="http://schemas.openxmlformats.org/officeDocument/2006/math">
                    <m:f>
                      <m:fPr>
                        <m:ctrlPr>
                          <a:rPr lang="nl-NL" i="1">
                            <a:solidFill>
                              <a:srgbClr val="FF0000"/>
                            </a:solidFill>
                            <a:latin typeface="Cambria Math" panose="02040503050406030204" pitchFamily="18" charset="0"/>
                            <a:cs typeface="Arial" pitchFamily="34" charset="0"/>
                          </a:rPr>
                        </m:ctrlPr>
                      </m:fPr>
                      <m:num>
                        <m:r>
                          <a:rPr lang="nl-NL" b="0" i="1" smtClean="0">
                            <a:solidFill>
                              <a:srgbClr val="FF0000"/>
                            </a:solidFill>
                            <a:latin typeface="Cambria Math"/>
                            <a:cs typeface="Arial" pitchFamily="34" charset="0"/>
                          </a:rPr>
                          <m:t>𝑑</m:t>
                        </m:r>
                      </m:num>
                      <m:den>
                        <m:r>
                          <m:rPr>
                            <m:nor/>
                          </m:rPr>
                          <a:rPr lang="el-GR" dirty="0">
                            <a:solidFill>
                              <a:srgbClr val="FF0000"/>
                            </a:solidFill>
                            <a:latin typeface="Arial" pitchFamily="34" charset="0"/>
                            <a:cs typeface="Arial" pitchFamily="34" charset="0"/>
                          </a:rPr>
                          <m:t>λ</m:t>
                        </m:r>
                      </m:den>
                    </m:f>
                  </m:oMath>
                </a14:m>
                <a:endParaRPr lang="nl-NL" dirty="0"/>
              </a:p>
              <a:p>
                <a:endParaRPr lang="nl-NL" dirty="0"/>
              </a:p>
              <a:p>
                <a:r>
                  <a:rPr lang="nl-NL" dirty="0" err="1">
                    <a:latin typeface="Arial" pitchFamily="34" charset="0"/>
                    <a:cs typeface="Arial" pitchFamily="34" charset="0"/>
                  </a:rPr>
                  <a:t>R</a:t>
                </a:r>
                <a:r>
                  <a:rPr lang="nl-NL" baseline="-25000" dirty="0" err="1">
                    <a:latin typeface="Arial" pitchFamily="34" charset="0"/>
                    <a:cs typeface="Arial" pitchFamily="34" charset="0"/>
                  </a:rPr>
                  <a:t>m</a:t>
                </a:r>
                <a:r>
                  <a:rPr lang="nl-NL" baseline="-25000" dirty="0">
                    <a:latin typeface="Arial" pitchFamily="34" charset="0"/>
                    <a:cs typeface="Arial" pitchFamily="34" charset="0"/>
                  </a:rPr>
                  <a:t> </a:t>
                </a:r>
                <a:r>
                  <a:rPr lang="nl-NL" dirty="0">
                    <a:latin typeface="Arial" pitchFamily="34" charset="0"/>
                    <a:cs typeface="Arial" pitchFamily="34" charset="0"/>
                  </a:rPr>
                  <a:t>= warmteweerstand materiaaldikte</a:t>
                </a:r>
              </a:p>
              <a:p>
                <a:r>
                  <a:rPr lang="nl-NL" dirty="0">
                    <a:latin typeface="Arial" pitchFamily="34" charset="0"/>
                    <a:cs typeface="Arial" pitchFamily="34" charset="0"/>
                  </a:rPr>
                  <a:t>d   = de dikte van materiaal in meters</a:t>
                </a:r>
                <a:endParaRPr lang="nl-NL" dirty="0"/>
              </a:p>
            </p:txBody>
          </p:sp>
        </mc:Choice>
        <mc:Fallback>
          <p:sp>
            <p:nvSpPr>
              <p:cNvPr id="10" name="Tekstvak 9"/>
              <p:cNvSpPr txBox="1">
                <a:spLocks noRot="1" noChangeAspect="1" noMove="1" noResize="1" noEditPoints="1" noAdjustHandles="1" noChangeArrowheads="1" noChangeShapeType="1" noTextEdit="1"/>
              </p:cNvSpPr>
              <p:nvPr/>
            </p:nvSpPr>
            <p:spPr>
              <a:xfrm>
                <a:off x="1115616" y="4077072"/>
                <a:ext cx="7292738" cy="1603516"/>
              </a:xfrm>
              <a:prstGeom prst="rect">
                <a:avLst/>
              </a:prstGeom>
              <a:blipFill>
                <a:blip r:embed="rId2"/>
                <a:stretch>
                  <a:fillRect l="-669" t="-2281" r="-167" b="-4943"/>
                </a:stretch>
              </a:blipFill>
            </p:spPr>
            <p:txBody>
              <a:bodyPr/>
              <a:lstStyle/>
              <a:p>
                <a:r>
                  <a:rPr lang="nl-NL">
                    <a:noFill/>
                  </a:rPr>
                  <a:t> </a:t>
                </a:r>
              </a:p>
            </p:txBody>
          </p:sp>
        </mc:Fallback>
      </mc:AlternateContent>
    </p:spTree>
    <p:extLst>
      <p:ext uri="{BB962C8B-B14F-4D97-AF65-F5344CB8AC3E}">
        <p14:creationId xmlns:p14="http://schemas.microsoft.com/office/powerpoint/2010/main" val="411008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p:sp>
        <p:nvSpPr>
          <p:cNvPr id="10" name="Tekstvak 9"/>
          <p:cNvSpPr txBox="1"/>
          <p:nvPr/>
        </p:nvSpPr>
        <p:spPr>
          <a:xfrm>
            <a:off x="1100400" y="4367835"/>
            <a:ext cx="7576056" cy="1107996"/>
          </a:xfrm>
          <a:prstGeom prst="rect">
            <a:avLst/>
          </a:prstGeom>
          <a:noFill/>
        </p:spPr>
        <p:txBody>
          <a:bodyPr wrap="square" rtlCol="0">
            <a:spAutoFit/>
          </a:bodyPr>
          <a:lstStyle/>
          <a:p>
            <a:endParaRPr lang="nl-NL" baseline="30000">
              <a:latin typeface="Arial" pitchFamily="34" charset="0"/>
              <a:cs typeface="Arial" pitchFamily="34" charset="0"/>
            </a:endParaRPr>
          </a:p>
          <a:p>
            <a:endParaRPr lang="nl-NL">
              <a:latin typeface="Arial" pitchFamily="34" charset="0"/>
              <a:cs typeface="Arial" pitchFamily="34" charset="0"/>
            </a:endParaRPr>
          </a:p>
          <a:p>
            <a:endParaRPr lang="nl-NL">
              <a:latin typeface="Arial" pitchFamily="34" charset="0"/>
              <a:cs typeface="Arial" pitchFamily="34" charset="0"/>
            </a:endParaRPr>
          </a:p>
          <a:p>
            <a:endParaRPr lang="nl-NL">
              <a:solidFill>
                <a:schemeClr val="tx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4" name="Rechthoek 3">
                <a:extLst>
                  <a:ext uri="{FF2B5EF4-FFF2-40B4-BE49-F238E27FC236}">
                    <a16:creationId xmlns:a16="http://schemas.microsoft.com/office/drawing/2014/main" id="{BD6CE41F-7032-4AAF-90E0-56F6EF8BF50C}"/>
                  </a:ext>
                </a:extLst>
              </p:cNvPr>
              <p:cNvSpPr/>
              <p:nvPr/>
            </p:nvSpPr>
            <p:spPr>
              <a:xfrm>
                <a:off x="3123715" y="3071313"/>
                <a:ext cx="2591992" cy="128041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nor/>
                        </m:rPr>
                        <a:rPr lang="nl-NL" sz="4000" dirty="0" smtClean="0">
                          <a:solidFill>
                            <a:schemeClr val="tx1"/>
                          </a:solidFill>
                          <a:latin typeface="Arial" pitchFamily="34" charset="0"/>
                          <a:cs typeface="Arial" pitchFamily="34" charset="0"/>
                        </a:rPr>
                        <m:t>R</m:t>
                      </m:r>
                      <m:r>
                        <m:rPr>
                          <m:nor/>
                        </m:rPr>
                        <a:rPr lang="nl-NL" sz="4000" baseline="-25000" dirty="0" smtClean="0">
                          <a:solidFill>
                            <a:schemeClr val="tx1"/>
                          </a:solidFill>
                          <a:latin typeface="Arial" pitchFamily="34" charset="0"/>
                          <a:cs typeface="Arial" pitchFamily="34" charset="0"/>
                        </a:rPr>
                        <m:t>c</m:t>
                      </m:r>
                      <m:r>
                        <a:rPr lang="nl-NL" sz="4000" i="1" baseline="30000">
                          <a:solidFill>
                            <a:schemeClr val="tx1"/>
                          </a:solidFill>
                          <a:latin typeface="Cambria Math"/>
                          <a:cs typeface="Arial" pitchFamily="34" charset="0"/>
                        </a:rPr>
                        <m:t>=</m:t>
                      </m:r>
                      <m:f>
                        <m:fPr>
                          <m:ctrlPr>
                            <a:rPr lang="nl-NL" sz="4000" i="1" baseline="30000">
                              <a:solidFill>
                                <a:schemeClr val="tx1"/>
                              </a:solidFill>
                              <a:latin typeface="Cambria Math" panose="02040503050406030204" pitchFamily="18" charset="0"/>
                              <a:cs typeface="Arial" pitchFamily="34" charset="0"/>
                            </a:rPr>
                          </m:ctrlPr>
                        </m:fPr>
                        <m:num>
                          <m:r>
                            <m:rPr>
                              <m:nor/>
                            </m:rPr>
                            <a:rPr lang="nl-NL" sz="4000" dirty="0">
                              <a:solidFill>
                                <a:schemeClr val="tx1"/>
                              </a:solidFill>
                              <a:latin typeface="Arial" pitchFamily="34" charset="0"/>
                              <a:cs typeface="Arial" pitchFamily="34" charset="0"/>
                            </a:rPr>
                            <m:t>Ʃ</m:t>
                          </m:r>
                          <m:r>
                            <m:rPr>
                              <m:nor/>
                            </m:rPr>
                            <a:rPr lang="nl-NL" sz="4000" dirty="0">
                              <a:solidFill>
                                <a:schemeClr val="tx1"/>
                              </a:solidFill>
                              <a:latin typeface="Arial" pitchFamily="34" charset="0"/>
                              <a:cs typeface="Arial" pitchFamily="34" charset="0"/>
                            </a:rPr>
                            <m:t>Rm</m:t>
                          </m:r>
                          <m:r>
                            <m:rPr>
                              <m:nor/>
                            </m:rPr>
                            <a:rPr lang="nl-NL" sz="4000" baseline="-25000" dirty="0">
                              <a:solidFill>
                                <a:schemeClr val="tx1"/>
                              </a:solidFill>
                              <a:latin typeface="Arial" pitchFamily="34" charset="0"/>
                              <a:cs typeface="Arial" pitchFamily="34" charset="0"/>
                            </a:rPr>
                            <m:t> </m:t>
                          </m:r>
                        </m:num>
                        <m:den>
                          <m:r>
                            <a:rPr lang="nl-NL" sz="4000">
                              <a:solidFill>
                                <a:schemeClr val="tx1"/>
                              </a:solidFill>
                              <a:latin typeface="Cambria Math"/>
                              <a:cs typeface="Arial" pitchFamily="34" charset="0"/>
                            </a:rPr>
                            <m:t>1+</m:t>
                          </m:r>
                          <m:r>
                            <m:rPr>
                              <m:nor/>
                            </m:rPr>
                            <a:rPr lang="el-GR" sz="4000" smtClean="0">
                              <a:solidFill>
                                <a:srgbClr val="FF0000"/>
                              </a:solidFill>
                            </a:rPr>
                            <m:t>α</m:t>
                          </m:r>
                        </m:den>
                      </m:f>
                    </m:oMath>
                  </m:oMathPara>
                </a14:m>
                <a:endParaRPr lang="nl-NL" sz="4000" dirty="0"/>
              </a:p>
            </p:txBody>
          </p:sp>
        </mc:Choice>
        <mc:Fallback>
          <p:sp>
            <p:nvSpPr>
              <p:cNvPr id="4" name="Rechthoek 3">
                <a:extLst>
                  <a:ext uri="{FF2B5EF4-FFF2-40B4-BE49-F238E27FC236}">
                    <a16:creationId xmlns:a16="http://schemas.microsoft.com/office/drawing/2014/main" id="{BD6CE41F-7032-4AAF-90E0-56F6EF8BF50C}"/>
                  </a:ext>
                </a:extLst>
              </p:cNvPr>
              <p:cNvSpPr>
                <a:spLocks noRot="1" noChangeAspect="1" noMove="1" noResize="1" noEditPoints="1" noAdjustHandles="1" noChangeArrowheads="1" noChangeShapeType="1" noTextEdit="1"/>
              </p:cNvSpPr>
              <p:nvPr/>
            </p:nvSpPr>
            <p:spPr>
              <a:xfrm>
                <a:off x="3123715" y="3071313"/>
                <a:ext cx="2591992" cy="1280415"/>
              </a:xfrm>
              <a:prstGeom prst="rect">
                <a:avLst/>
              </a:prstGeom>
              <a:blipFill>
                <a:blip r:embed="rId2"/>
                <a:stretch>
                  <a:fillRect t="-2857"/>
                </a:stretch>
              </a:blipFill>
            </p:spPr>
            <p:txBody>
              <a:bodyPr/>
              <a:lstStyle/>
              <a:p>
                <a:r>
                  <a:rPr lang="nl-NL">
                    <a:noFill/>
                  </a:rPr>
                  <a:t> </a:t>
                </a:r>
              </a:p>
            </p:txBody>
          </p:sp>
        </mc:Fallback>
      </mc:AlternateContent>
      <p:sp>
        <p:nvSpPr>
          <p:cNvPr id="11" name="Titel 1">
            <a:extLst>
              <a:ext uri="{FF2B5EF4-FFF2-40B4-BE49-F238E27FC236}">
                <a16:creationId xmlns:a16="http://schemas.microsoft.com/office/drawing/2014/main" id="{5C7DAC36-1E2C-4BAA-ABCE-32485EA00CFA}"/>
              </a:ext>
            </a:extLst>
          </p:cNvPr>
          <p:cNvSpPr txBox="1">
            <a:spLocks/>
          </p:cNvSpPr>
          <p:nvPr/>
        </p:nvSpPr>
        <p:spPr>
          <a:xfrm>
            <a:off x="0" y="10545"/>
            <a:ext cx="9144000" cy="147002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b="1" dirty="0">
                <a:latin typeface="Arial" pitchFamily="34" charset="0"/>
                <a:cs typeface="Arial" pitchFamily="34" charset="0"/>
              </a:rPr>
              <a:t>Correctiefactor  </a:t>
            </a:r>
            <a:r>
              <a:rPr lang="el-GR" dirty="0"/>
              <a:t>α</a:t>
            </a:r>
            <a:endParaRPr lang="nl-NL" b="1" dirty="0">
              <a:latin typeface="Arial" pitchFamily="34" charset="0"/>
              <a:cs typeface="Arial" pitchFamily="34" charset="0"/>
            </a:endParaRPr>
          </a:p>
        </p:txBody>
      </p:sp>
    </p:spTree>
    <p:extLst>
      <p:ext uri="{BB962C8B-B14F-4D97-AF65-F5344CB8AC3E}">
        <p14:creationId xmlns:p14="http://schemas.microsoft.com/office/powerpoint/2010/main" val="1110209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dirty="0">
                <a:latin typeface="Arial" pitchFamily="34" charset="0"/>
                <a:cs typeface="Arial" pitchFamily="34" charset="0"/>
              </a:rPr>
              <a:t>Correctiefactor  </a:t>
            </a:r>
            <a:r>
              <a:rPr lang="el-GR" dirty="0"/>
              <a:t>α</a:t>
            </a:r>
            <a:endParaRPr lang="nl-NL" b="1" dirty="0">
              <a:latin typeface="Arial" pitchFamily="34" charset="0"/>
              <a:cs typeface="Arial" pitchFamily="34" charset="0"/>
            </a:endParaRP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p:pic>
        <p:nvPicPr>
          <p:cNvPr id="4" name="Afbeelding 3"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149" y="922402"/>
            <a:ext cx="2341701" cy="3051307"/>
          </a:xfrm>
          <a:prstGeom prst="rect">
            <a:avLst/>
          </a:prstGeom>
        </p:spPr>
      </p:pic>
      <p:pic>
        <p:nvPicPr>
          <p:cNvPr id="6" name="Afbeelding 5">
            <a:extLst>
              <a:ext uri="{FF2B5EF4-FFF2-40B4-BE49-F238E27FC236}">
                <a16:creationId xmlns:a16="http://schemas.microsoft.com/office/drawing/2014/main" id="{A0AD6E0F-18C6-4824-8972-65BD7F4C1E0D}"/>
              </a:ext>
            </a:extLst>
          </p:cNvPr>
          <p:cNvPicPr>
            <a:picLocks noChangeAspect="1"/>
          </p:cNvPicPr>
          <p:nvPr/>
        </p:nvPicPr>
        <p:blipFill>
          <a:blip r:embed="rId3"/>
          <a:stretch>
            <a:fillRect/>
          </a:stretch>
        </p:blipFill>
        <p:spPr>
          <a:xfrm>
            <a:off x="2081241" y="4409944"/>
            <a:ext cx="5073392" cy="2148193"/>
          </a:xfrm>
          <a:prstGeom prst="rect">
            <a:avLst/>
          </a:prstGeom>
        </p:spPr>
      </p:pic>
    </p:spTree>
    <p:extLst>
      <p:ext uri="{BB962C8B-B14F-4D97-AF65-F5344CB8AC3E}">
        <p14:creationId xmlns:p14="http://schemas.microsoft.com/office/powerpoint/2010/main" val="1606125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637834"/>
            <a:ext cx="5544616" cy="4147373"/>
          </a:xfrm>
          <a:prstGeom prst="rect">
            <a:avLst/>
          </a:prstGeom>
        </p:spPr>
      </p:pic>
      <p:sp>
        <p:nvSpPr>
          <p:cNvPr id="8" name="Titel 1">
            <a:extLst>
              <a:ext uri="{FF2B5EF4-FFF2-40B4-BE49-F238E27FC236}">
                <a16:creationId xmlns:a16="http://schemas.microsoft.com/office/drawing/2014/main" id="{0C42AACC-46E1-404C-B4AA-91311639BDEC}"/>
              </a:ext>
            </a:extLst>
          </p:cNvPr>
          <p:cNvSpPr txBox="1">
            <a:spLocks/>
          </p:cNvSpPr>
          <p:nvPr/>
        </p:nvSpPr>
        <p:spPr>
          <a:xfrm>
            <a:off x="0" y="10545"/>
            <a:ext cx="9144000" cy="147002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b="1" dirty="0">
                <a:latin typeface="Arial" pitchFamily="34" charset="0"/>
                <a:cs typeface="Arial" pitchFamily="34" charset="0"/>
              </a:rPr>
              <a:t>Correctiefactor  </a:t>
            </a:r>
            <a:r>
              <a:rPr lang="el-GR" dirty="0"/>
              <a:t>α</a:t>
            </a:r>
            <a:endParaRPr lang="nl-NL" b="1" dirty="0">
              <a:latin typeface="Arial" pitchFamily="34" charset="0"/>
              <a:cs typeface="Arial" pitchFamily="34" charset="0"/>
            </a:endParaRPr>
          </a:p>
        </p:txBody>
      </p:sp>
    </p:spTree>
    <p:extLst>
      <p:ext uri="{BB962C8B-B14F-4D97-AF65-F5344CB8AC3E}">
        <p14:creationId xmlns:p14="http://schemas.microsoft.com/office/powerpoint/2010/main" val="274160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545"/>
            <a:ext cx="9144000" cy="1470025"/>
          </a:xfrm>
        </p:spPr>
        <p:txBody>
          <a:bodyPr anchor="t"/>
          <a:lstStyle/>
          <a:p>
            <a:pPr algn="l"/>
            <a:r>
              <a:rPr lang="nl-NL" b="1">
                <a:latin typeface="Arial" pitchFamily="34" charset="0"/>
                <a:cs typeface="Arial" pitchFamily="34" charset="0"/>
              </a:rPr>
              <a:t>Correctiefactor  </a:t>
            </a:r>
            <a:r>
              <a:rPr lang="el-GR"/>
              <a:t>α</a:t>
            </a:r>
            <a:endParaRPr lang="nl-NL" b="1">
              <a:latin typeface="Arial" pitchFamily="34" charset="0"/>
              <a:cs typeface="Arial" pitchFamily="34" charset="0"/>
            </a:endParaRPr>
          </a:p>
        </p:txBody>
      </p:sp>
      <p:sp>
        <p:nvSpPr>
          <p:cNvPr id="5" name="Titel 1"/>
          <p:cNvSpPr txBox="1">
            <a:spLocks/>
          </p:cNvSpPr>
          <p:nvPr/>
        </p:nvSpPr>
        <p:spPr>
          <a:xfrm>
            <a:off x="8408354" y="6641976"/>
            <a:ext cx="792088" cy="21602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800" b="1" err="1">
                <a:latin typeface="Arial" pitchFamily="34" charset="0"/>
                <a:cs typeface="Arial" pitchFamily="34" charset="0"/>
              </a:rPr>
              <a:t>Renee</a:t>
            </a:r>
            <a:r>
              <a:rPr lang="nl-NL" sz="800" b="1">
                <a:latin typeface="Arial" pitchFamily="34" charset="0"/>
                <a:cs typeface="Arial" pitchFamily="34" charset="0"/>
              </a:rPr>
              <a:t> </a:t>
            </a:r>
            <a:r>
              <a:rPr lang="nl-NL" sz="800" b="1" err="1">
                <a:latin typeface="Arial" pitchFamily="34" charset="0"/>
                <a:cs typeface="Arial" pitchFamily="34" charset="0"/>
              </a:rPr>
              <a:t>Lugers</a:t>
            </a:r>
            <a:endParaRPr lang="nl-NL" sz="800" b="1" i="1">
              <a:latin typeface="Arial" pitchFamily="34" charset="0"/>
              <a:cs typeface="Arial" pitchFamily="34" charset="0"/>
            </a:endParaRPr>
          </a:p>
        </p:txBody>
      </p:sp>
      <p:sp>
        <p:nvSpPr>
          <p:cNvPr id="7" name="Titel 1"/>
          <p:cNvSpPr txBox="1">
            <a:spLocks/>
          </p:cNvSpPr>
          <p:nvPr/>
        </p:nvSpPr>
        <p:spPr>
          <a:xfrm>
            <a:off x="-2" y="5942471"/>
            <a:ext cx="5434255" cy="31599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1600">
              <a:latin typeface="Arial" pitchFamily="34" charset="0"/>
              <a:cs typeface="Arial" pitchFamily="34" charset="0"/>
            </a:endParaRPr>
          </a:p>
        </p:txBody>
      </p:sp>
      <p:sp>
        <p:nvSpPr>
          <p:cNvPr id="10" name="Tekstvak 9"/>
          <p:cNvSpPr txBox="1"/>
          <p:nvPr/>
        </p:nvSpPr>
        <p:spPr>
          <a:xfrm>
            <a:off x="1100400" y="5139401"/>
            <a:ext cx="7576056" cy="1477328"/>
          </a:xfrm>
          <a:prstGeom prst="rect">
            <a:avLst/>
          </a:prstGeom>
          <a:noFill/>
        </p:spPr>
        <p:txBody>
          <a:bodyPr wrap="square" rtlCol="0">
            <a:spAutoFit/>
          </a:bodyPr>
          <a:lstStyle/>
          <a:p>
            <a:r>
              <a:rPr lang="el-GR" sz="3600" dirty="0"/>
              <a:t>α</a:t>
            </a:r>
            <a:r>
              <a:rPr lang="nl-NL" dirty="0">
                <a:latin typeface="Arial" pitchFamily="34" charset="0"/>
                <a:cs typeface="Arial" pitchFamily="34" charset="0"/>
              </a:rPr>
              <a:t>= Correctiefactor = 0,05</a:t>
            </a:r>
          </a:p>
          <a:p>
            <a:endParaRPr lang="nl-NL" dirty="0">
              <a:latin typeface="Arial" pitchFamily="34" charset="0"/>
              <a:cs typeface="Arial" pitchFamily="34" charset="0"/>
            </a:endParaRPr>
          </a:p>
          <a:p>
            <a:r>
              <a:rPr lang="nl-NL" dirty="0">
                <a:latin typeface="Arial" pitchFamily="34" charset="0"/>
                <a:cs typeface="Arial" pitchFamily="34" charset="0"/>
              </a:rPr>
              <a:t>Deze moet in de berekening mee worden genomen bij het berekenen van de R</a:t>
            </a:r>
            <a:r>
              <a:rPr lang="nl-NL" baseline="-25000" dirty="0">
                <a:latin typeface="Arial" pitchFamily="34" charset="0"/>
                <a:cs typeface="Arial" pitchFamily="34" charset="0"/>
              </a:rPr>
              <a:t>C</a:t>
            </a:r>
            <a:r>
              <a:rPr lang="nl-NL" dirty="0">
                <a:latin typeface="Arial" pitchFamily="34" charset="0"/>
                <a:cs typeface="Arial" pitchFamily="34" charset="0"/>
              </a:rPr>
              <a:t> waarden</a:t>
            </a:r>
            <a:endParaRPr lang="nl-NL" dirty="0">
              <a:solidFill>
                <a:schemeClr val="tx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Rechthoek 2"/>
              <p:cNvSpPr/>
              <p:nvPr/>
            </p:nvSpPr>
            <p:spPr>
              <a:xfrm>
                <a:off x="-2" y="4077072"/>
                <a:ext cx="9144002" cy="828240"/>
              </a:xfrm>
              <a:prstGeom prst="rect">
                <a:avLst/>
              </a:prstGeom>
            </p:spPr>
            <p:txBody>
              <a:bodyPr wrap="square">
                <a:spAutoFit/>
              </a:bodyPr>
              <a:lstStyle/>
              <a:p>
                <a:pPr algn="ctr"/>
                <a14:m>
                  <m:oMath xmlns:m="http://schemas.openxmlformats.org/officeDocument/2006/math">
                    <m:r>
                      <m:rPr>
                        <m:nor/>
                      </m:rPr>
                      <a:rPr lang="nl-NL" sz="2800" dirty="0" smtClean="0">
                        <a:solidFill>
                          <a:srgbClr val="FF0000"/>
                        </a:solidFill>
                        <a:latin typeface="Arial" pitchFamily="34" charset="0"/>
                        <a:cs typeface="Arial" pitchFamily="34" charset="0"/>
                      </a:rPr>
                      <m:t>R</m:t>
                    </m:r>
                    <m:r>
                      <m:rPr>
                        <m:nor/>
                      </m:rPr>
                      <a:rPr lang="nl-NL" sz="2800" baseline="-25000" dirty="0" smtClean="0">
                        <a:solidFill>
                          <a:srgbClr val="FF0000"/>
                        </a:solidFill>
                        <a:latin typeface="Arial" pitchFamily="34" charset="0"/>
                        <a:cs typeface="Arial" pitchFamily="34" charset="0"/>
                      </a:rPr>
                      <m:t>c</m:t>
                    </m:r>
                    <m:r>
                      <a:rPr lang="nl-NL" sz="2800" i="1" baseline="30000">
                        <a:solidFill>
                          <a:srgbClr val="FF0000"/>
                        </a:solidFill>
                        <a:latin typeface="Cambria Math"/>
                        <a:cs typeface="Arial" pitchFamily="34" charset="0"/>
                      </a:rPr>
                      <m:t>=</m:t>
                    </m:r>
                    <m:f>
                      <m:fPr>
                        <m:ctrlPr>
                          <a:rPr lang="nl-NL" sz="2800" i="1" baseline="30000">
                            <a:solidFill>
                              <a:srgbClr val="FF0000"/>
                            </a:solidFill>
                            <a:latin typeface="Cambria Math" panose="02040503050406030204" pitchFamily="18" charset="0"/>
                            <a:cs typeface="Arial" pitchFamily="34" charset="0"/>
                          </a:rPr>
                        </m:ctrlPr>
                      </m:fPr>
                      <m:num>
                        <m:r>
                          <m:rPr>
                            <m:nor/>
                          </m:rPr>
                          <a:rPr lang="nl-NL" sz="2800" dirty="0">
                            <a:solidFill>
                              <a:srgbClr val="FF0000"/>
                            </a:solidFill>
                            <a:latin typeface="Arial" pitchFamily="34" charset="0"/>
                            <a:cs typeface="Arial" pitchFamily="34" charset="0"/>
                          </a:rPr>
                          <m:t>Ʃ</m:t>
                        </m:r>
                        <m:r>
                          <m:rPr>
                            <m:nor/>
                          </m:rPr>
                          <a:rPr lang="nl-NL" sz="2800" dirty="0">
                            <a:solidFill>
                              <a:srgbClr val="FF0000"/>
                            </a:solidFill>
                            <a:latin typeface="Arial" pitchFamily="34" charset="0"/>
                            <a:cs typeface="Arial" pitchFamily="34" charset="0"/>
                          </a:rPr>
                          <m:t>Rm</m:t>
                        </m:r>
                        <m:r>
                          <m:rPr>
                            <m:nor/>
                          </m:rPr>
                          <a:rPr lang="nl-NL" sz="2800" baseline="-25000" dirty="0">
                            <a:solidFill>
                              <a:srgbClr val="FF0000"/>
                            </a:solidFill>
                            <a:latin typeface="Arial" pitchFamily="34" charset="0"/>
                            <a:cs typeface="Arial" pitchFamily="34" charset="0"/>
                          </a:rPr>
                          <m:t> </m:t>
                        </m:r>
                      </m:num>
                      <m:den>
                        <m:r>
                          <a:rPr lang="nl-NL" sz="2800">
                            <a:solidFill>
                              <a:srgbClr val="FF0000"/>
                            </a:solidFill>
                            <a:latin typeface="Cambria Math"/>
                            <a:cs typeface="Arial" pitchFamily="34" charset="0"/>
                          </a:rPr>
                          <m:t>1+</m:t>
                        </m:r>
                        <m:r>
                          <m:rPr>
                            <m:nor/>
                          </m:rPr>
                          <a:rPr lang="el-GR" sz="2800">
                            <a:solidFill>
                              <a:srgbClr val="FF0000"/>
                            </a:solidFill>
                            <a:latin typeface="Arial" pitchFamily="34" charset="0"/>
                            <a:cs typeface="Arial" pitchFamily="34" charset="0"/>
                          </a:rPr>
                          <m:t>α</m:t>
                        </m:r>
                      </m:den>
                    </m:f>
                  </m:oMath>
                </a14:m>
                <a:r>
                  <a:rPr lang="nl-NL" sz="2800">
                    <a:solidFill>
                      <a:srgbClr val="FF0000"/>
                    </a:solidFill>
                    <a:latin typeface="Arial" pitchFamily="34" charset="0"/>
                    <a:cs typeface="Arial" pitchFamily="34" charset="0"/>
                  </a:rPr>
                  <a:t> 	= 	</a:t>
                </a:r>
                <a14:m>
                  <m:oMath xmlns:m="http://schemas.openxmlformats.org/officeDocument/2006/math">
                    <m:r>
                      <m:rPr>
                        <m:nor/>
                      </m:rPr>
                      <a:rPr lang="nl-NL" sz="2800" dirty="0">
                        <a:solidFill>
                          <a:srgbClr val="FF0000"/>
                        </a:solidFill>
                        <a:latin typeface="Arial" pitchFamily="34" charset="0"/>
                        <a:cs typeface="Arial" pitchFamily="34" charset="0"/>
                      </a:rPr>
                      <m:t>R</m:t>
                    </m:r>
                    <m:r>
                      <m:rPr>
                        <m:nor/>
                      </m:rPr>
                      <a:rPr lang="nl-NL" sz="2800" baseline="-25000" dirty="0">
                        <a:solidFill>
                          <a:srgbClr val="FF0000"/>
                        </a:solidFill>
                        <a:latin typeface="Arial" pitchFamily="34" charset="0"/>
                        <a:cs typeface="Arial" pitchFamily="34" charset="0"/>
                      </a:rPr>
                      <m:t>c</m:t>
                    </m:r>
                    <m:r>
                      <a:rPr lang="nl-NL" sz="2800" i="1" baseline="30000">
                        <a:solidFill>
                          <a:srgbClr val="FF0000"/>
                        </a:solidFill>
                        <a:latin typeface="Cambria Math"/>
                        <a:cs typeface="Arial" pitchFamily="34" charset="0"/>
                      </a:rPr>
                      <m:t>=</m:t>
                    </m:r>
                    <m:f>
                      <m:fPr>
                        <m:ctrlPr>
                          <a:rPr lang="nl-NL" sz="2800" i="1" baseline="30000">
                            <a:solidFill>
                              <a:srgbClr val="FF0000"/>
                            </a:solidFill>
                            <a:latin typeface="Cambria Math" panose="02040503050406030204" pitchFamily="18" charset="0"/>
                            <a:cs typeface="Arial" pitchFamily="34" charset="0"/>
                          </a:rPr>
                        </m:ctrlPr>
                      </m:fPr>
                      <m:num>
                        <m:r>
                          <m:rPr>
                            <m:nor/>
                          </m:rPr>
                          <a:rPr lang="nl-NL" sz="2800" dirty="0">
                            <a:solidFill>
                              <a:srgbClr val="FF0000"/>
                            </a:solidFill>
                            <a:latin typeface="Arial" pitchFamily="34" charset="0"/>
                            <a:cs typeface="Arial" pitchFamily="34" charset="0"/>
                          </a:rPr>
                          <m:t>Ʃ</m:t>
                        </m:r>
                        <m:r>
                          <m:rPr>
                            <m:nor/>
                          </m:rPr>
                          <a:rPr lang="nl-NL" sz="2800" dirty="0">
                            <a:solidFill>
                              <a:srgbClr val="FF0000"/>
                            </a:solidFill>
                            <a:latin typeface="Arial" pitchFamily="34" charset="0"/>
                            <a:cs typeface="Arial" pitchFamily="34" charset="0"/>
                          </a:rPr>
                          <m:t>Rm</m:t>
                        </m:r>
                        <m:r>
                          <m:rPr>
                            <m:nor/>
                          </m:rPr>
                          <a:rPr lang="nl-NL" sz="2800" baseline="-25000" dirty="0">
                            <a:solidFill>
                              <a:srgbClr val="FF0000"/>
                            </a:solidFill>
                            <a:latin typeface="Arial" pitchFamily="34" charset="0"/>
                            <a:cs typeface="Arial" pitchFamily="34" charset="0"/>
                          </a:rPr>
                          <m:t> </m:t>
                        </m:r>
                      </m:num>
                      <m:den>
                        <m:r>
                          <a:rPr lang="nl-NL" sz="2800" b="0" i="0" smtClean="0">
                            <a:solidFill>
                              <a:srgbClr val="FF0000"/>
                            </a:solidFill>
                            <a:latin typeface="Cambria Math"/>
                            <a:cs typeface="Arial" pitchFamily="34" charset="0"/>
                          </a:rPr>
                          <m:t>1,05</m:t>
                        </m:r>
                      </m:den>
                    </m:f>
                  </m:oMath>
                </a14:m>
                <a:r>
                  <a:rPr lang="nl-NL" sz="2800"/>
                  <a:t> </a:t>
                </a:r>
              </a:p>
            </p:txBody>
          </p:sp>
        </mc:Choice>
        <mc:Fallback xmlns="">
          <p:sp>
            <p:nvSpPr>
              <p:cNvPr id="3" name="Rechthoek 2"/>
              <p:cNvSpPr>
                <a:spLocks noRot="1" noChangeAspect="1" noMove="1" noResize="1" noEditPoints="1" noAdjustHandles="1" noChangeArrowheads="1" noChangeShapeType="1" noTextEdit="1"/>
              </p:cNvSpPr>
              <p:nvPr/>
            </p:nvSpPr>
            <p:spPr>
              <a:xfrm>
                <a:off x="-2" y="4077072"/>
                <a:ext cx="9144002" cy="828240"/>
              </a:xfrm>
              <a:prstGeom prst="rect">
                <a:avLst/>
              </a:prstGeom>
              <a:blipFill>
                <a:blip r:embed="rId2"/>
                <a:stretch>
                  <a:fillRect t="-2206" b="-2941"/>
                </a:stretch>
              </a:blipFill>
            </p:spPr>
            <p:txBody>
              <a:bodyPr/>
              <a:lstStyle/>
              <a:p>
                <a:r>
                  <a:rPr lang="en-US">
                    <a:noFill/>
                  </a:rPr>
                  <a:t> </a:t>
                </a:r>
              </a:p>
            </p:txBody>
          </p:sp>
        </mc:Fallback>
      </mc:AlternateContent>
      <p:pic>
        <p:nvPicPr>
          <p:cNvPr id="4" name="Afbeelding 3" descr="Schermopn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334" y="908720"/>
            <a:ext cx="2341701" cy="3051307"/>
          </a:xfrm>
          <a:prstGeom prst="rect">
            <a:avLst/>
          </a:prstGeom>
        </p:spPr>
      </p:pic>
    </p:spTree>
    <p:extLst>
      <p:ext uri="{BB962C8B-B14F-4D97-AF65-F5344CB8AC3E}">
        <p14:creationId xmlns:p14="http://schemas.microsoft.com/office/powerpoint/2010/main" val="157710911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915</Words>
  <Application>Microsoft Office PowerPoint</Application>
  <PresentationFormat>Diavoorstelling (4:3)</PresentationFormat>
  <Paragraphs>225</Paragraphs>
  <Slides>20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Cambria Math</vt:lpstr>
      <vt:lpstr>Kantoorthema</vt:lpstr>
      <vt:lpstr>Berekenen Rc waarde constructie (spouwmuur)</vt:lpstr>
      <vt:lpstr>Bouwbesluit</vt:lpstr>
      <vt:lpstr>Berekenen Rc waarde constructie</vt:lpstr>
      <vt:lpstr>Berekenen Rc waarde constructie</vt:lpstr>
      <vt:lpstr>Warmtegeleidingscoëfficiënt</vt:lpstr>
      <vt:lpstr>PowerPoint-presentatie</vt:lpstr>
      <vt:lpstr>Correctiefactor  α</vt:lpstr>
      <vt:lpstr>PowerPoint-presentatie</vt:lpstr>
      <vt:lpstr>Correctiefactor  α</vt:lpstr>
      <vt:lpstr>Berekenen Rc waarde</vt:lpstr>
      <vt:lpstr>Voorbeeld som</vt:lpstr>
      <vt:lpstr>Zoek de λ in het tabellenboek </vt:lpstr>
      <vt:lpstr>Zoek de λ in het tabellenboek </vt:lpstr>
      <vt:lpstr>Berekenen van de dikte</vt:lpstr>
      <vt:lpstr>Berekenen van de Rm-waardes</vt:lpstr>
      <vt:lpstr>Berekenen van de Rc-waarde</vt:lpstr>
      <vt:lpstr>Het berekenen Rc waarde</vt:lpstr>
      <vt:lpstr>Het berekenen Rc waarde</vt:lpstr>
      <vt:lpstr>Berekenen Rtot </vt:lpstr>
      <vt:lpstr>Berekenen Rtot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Berekenen Rc waarde constructie (spouwmuur)</dc:title>
  <dc:creator>Rene Lugers</dc:creator>
  <cp:lastModifiedBy>Lugers, Renee</cp:lastModifiedBy>
  <cp:revision>76</cp:revision>
  <dcterms:modified xsi:type="dcterms:W3CDTF">2020-01-07T11:54:55Z</dcterms:modified>
</cp:coreProperties>
</file>